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docx" ContentType="application/vnd.openxmlformats-officedocument.wordprocessingml.document"/>
  <Default Extension="gif" ContentType="image/gif"/>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49" r:id="rId2"/>
  </p:sldMasterIdLst>
  <p:notesMasterIdLst>
    <p:notesMasterId r:id="rId62"/>
  </p:notesMasterIdLst>
  <p:handoutMasterIdLst>
    <p:handoutMasterId r:id="rId63"/>
  </p:handoutMasterIdLst>
  <p:sldIdLst>
    <p:sldId id="256" r:id="rId3"/>
    <p:sldId id="262" r:id="rId4"/>
    <p:sldId id="263" r:id="rId5"/>
    <p:sldId id="264" r:id="rId6"/>
    <p:sldId id="265" r:id="rId7"/>
    <p:sldId id="266" r:id="rId8"/>
    <p:sldId id="267" r:id="rId9"/>
    <p:sldId id="268" r:id="rId10"/>
    <p:sldId id="269" r:id="rId11"/>
    <p:sldId id="270" r:id="rId12"/>
    <p:sldId id="271" r:id="rId13"/>
    <p:sldId id="272" r:id="rId14"/>
    <p:sldId id="273" r:id="rId15"/>
    <p:sldId id="274" r:id="rId16"/>
    <p:sldId id="275" r:id="rId17"/>
    <p:sldId id="276" r:id="rId18"/>
    <p:sldId id="277" r:id="rId19"/>
    <p:sldId id="278" r:id="rId20"/>
    <p:sldId id="279" r:id="rId21"/>
    <p:sldId id="280" r:id="rId22"/>
    <p:sldId id="281" r:id="rId23"/>
    <p:sldId id="282" r:id="rId24"/>
    <p:sldId id="283" r:id="rId25"/>
    <p:sldId id="284" r:id="rId26"/>
    <p:sldId id="285" r:id="rId27"/>
    <p:sldId id="286" r:id="rId28"/>
    <p:sldId id="287" r:id="rId29"/>
    <p:sldId id="288" r:id="rId30"/>
    <p:sldId id="289" r:id="rId31"/>
    <p:sldId id="290" r:id="rId32"/>
    <p:sldId id="291" r:id="rId33"/>
    <p:sldId id="292" r:id="rId34"/>
    <p:sldId id="293" r:id="rId35"/>
    <p:sldId id="294" r:id="rId36"/>
    <p:sldId id="295" r:id="rId37"/>
    <p:sldId id="296" r:id="rId38"/>
    <p:sldId id="297" r:id="rId39"/>
    <p:sldId id="298" r:id="rId40"/>
    <p:sldId id="299" r:id="rId41"/>
    <p:sldId id="300" r:id="rId42"/>
    <p:sldId id="301" r:id="rId43"/>
    <p:sldId id="302" r:id="rId44"/>
    <p:sldId id="303" r:id="rId45"/>
    <p:sldId id="304" r:id="rId46"/>
    <p:sldId id="305" r:id="rId47"/>
    <p:sldId id="306" r:id="rId48"/>
    <p:sldId id="307" r:id="rId49"/>
    <p:sldId id="308" r:id="rId50"/>
    <p:sldId id="309" r:id="rId51"/>
    <p:sldId id="310" r:id="rId52"/>
    <p:sldId id="311" r:id="rId53"/>
    <p:sldId id="312" r:id="rId54"/>
    <p:sldId id="313" r:id="rId55"/>
    <p:sldId id="314" r:id="rId56"/>
    <p:sldId id="315" r:id="rId57"/>
    <p:sldId id="316" r:id="rId58"/>
    <p:sldId id="317" r:id="rId59"/>
    <p:sldId id="318" r:id="rId60"/>
    <p:sldId id="319" r:id="rId61"/>
  </p:sldIdLst>
  <p:sldSz cx="9144000" cy="6858000" type="screen4x3"/>
  <p:notesSz cx="7010400" cy="92964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1992" autoAdjust="0"/>
    <p:restoredTop sz="98956" autoAdjust="0"/>
  </p:normalViewPr>
  <p:slideViewPr>
    <p:cSldViewPr>
      <p:cViewPr>
        <p:scale>
          <a:sx n="80" d="100"/>
          <a:sy n="80" d="100"/>
        </p:scale>
        <p:origin x="-540"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1286"/>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handoutMaster" Target="handoutMasters/handoutMaster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61" Type="http://schemas.openxmlformats.org/officeDocument/2006/relationships/slide" Target="slides/slide59.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tableStyles" Target="tableStyle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sz="1100" b="0" dirty="0" err="1" smtClean="0"/>
              <a:t>Pessoal</a:t>
            </a:r>
            <a:r>
              <a:rPr lang="en-US" sz="1100" b="0" dirty="0" smtClean="0"/>
              <a:t> da </a:t>
            </a:r>
            <a:r>
              <a:rPr lang="en-US" sz="1100" b="0" dirty="0" err="1" smtClean="0"/>
              <a:t>Divisão</a:t>
            </a:r>
            <a:r>
              <a:rPr lang="en-US" sz="1100" b="0" dirty="0" smtClean="0"/>
              <a:t> </a:t>
            </a:r>
            <a:r>
              <a:rPr lang="en-US" sz="1100" b="0" dirty="0" err="1" smtClean="0"/>
              <a:t>por</a:t>
            </a:r>
            <a:r>
              <a:rPr lang="en-US" sz="1100" b="0" baseline="0" dirty="0" smtClean="0"/>
              <a:t> </a:t>
            </a:r>
            <a:r>
              <a:rPr lang="en-US" sz="1100" b="0" baseline="0" dirty="0" err="1" smtClean="0"/>
              <a:t>Especialidade</a:t>
            </a:r>
            <a:endParaRPr lang="en-US" sz="1100" b="0" dirty="0" smtClean="0"/>
          </a:p>
        </c:rich>
      </c:tx>
      <c:layout>
        <c:manualLayout>
          <c:xMode val="edge"/>
          <c:yMode val="edge"/>
          <c:x val="0.38638111208321302"/>
          <c:y val="2.2222222222222299E-2"/>
        </c:manualLayout>
      </c:layout>
      <c:overlay val="0"/>
    </c:title>
    <c:autoTitleDeleted val="0"/>
    <c:plotArea>
      <c:layout/>
      <c:barChart>
        <c:barDir val="col"/>
        <c:grouping val="stacked"/>
        <c:varyColors val="0"/>
        <c:ser>
          <c:idx val="0"/>
          <c:order val="0"/>
          <c:tx>
            <c:strRef>
              <c:f>Sheet1!$B$1</c:f>
              <c:strCache>
                <c:ptCount val="1"/>
                <c:pt idx="0">
                  <c:v>Structural</c:v>
                </c:pt>
              </c:strCache>
            </c:strRef>
          </c:tx>
          <c:spPr>
            <a:solidFill>
              <a:srgbClr val="2CA91B"/>
            </a:solidFill>
          </c:spPr>
          <c:invertIfNegative val="0"/>
          <c:cat>
            <c:strRef>
              <c:f>Sheet1!$A$2:$A$9</c:f>
              <c:strCache>
                <c:ptCount val="9"/>
                <c:pt idx="0">
                  <c:v>CELRD</c:v>
                </c:pt>
                <c:pt idx="1">
                  <c:v>CEMVD</c:v>
                </c:pt>
                <c:pt idx="2">
                  <c:v>CENAD</c:v>
                </c:pt>
                <c:pt idx="3">
                  <c:v>CENWD</c:v>
                </c:pt>
                <c:pt idx="4">
                  <c:v>CEPOD</c:v>
                </c:pt>
                <c:pt idx="5">
                  <c:v>CESAD</c:v>
                </c:pt>
                <c:pt idx="6">
                  <c:v>CESPD</c:v>
                </c:pt>
                <c:pt idx="7">
                  <c:v>CESWD</c:v>
                </c:pt>
                <c:pt idx="8">
                  <c:v>ERDC</c:v>
                </c:pt>
              </c:strCache>
            </c:strRef>
          </c:cat>
          <c:val>
            <c:numRef>
              <c:f>Sheet1!$B$2:$B$9</c:f>
              <c:numCache>
                <c:formatCode>General</c:formatCode>
                <c:ptCount val="9"/>
                <c:pt idx="0">
                  <c:v>50</c:v>
                </c:pt>
                <c:pt idx="1">
                  <c:v>36</c:v>
                </c:pt>
                <c:pt idx="2">
                  <c:v>14</c:v>
                </c:pt>
                <c:pt idx="3">
                  <c:v>32</c:v>
                </c:pt>
                <c:pt idx="4">
                  <c:v>1</c:v>
                </c:pt>
                <c:pt idx="5">
                  <c:v>18</c:v>
                </c:pt>
                <c:pt idx="6">
                  <c:v>18</c:v>
                </c:pt>
                <c:pt idx="7">
                  <c:v>17</c:v>
                </c:pt>
                <c:pt idx="8">
                  <c:v>0</c:v>
                </c:pt>
              </c:numCache>
            </c:numRef>
          </c:val>
        </c:ser>
        <c:ser>
          <c:idx val="1"/>
          <c:order val="1"/>
          <c:tx>
            <c:strRef>
              <c:f>Sheet1!$C$1</c:f>
              <c:strCache>
                <c:ptCount val="1"/>
                <c:pt idx="0">
                  <c:v>Mechanical</c:v>
                </c:pt>
              </c:strCache>
            </c:strRef>
          </c:tx>
          <c:spPr>
            <a:solidFill>
              <a:srgbClr val="FFFF00"/>
            </a:solidFill>
          </c:spPr>
          <c:invertIfNegative val="0"/>
          <c:cat>
            <c:strRef>
              <c:f>Sheet1!$A$2:$A$9</c:f>
              <c:strCache>
                <c:ptCount val="9"/>
                <c:pt idx="0">
                  <c:v>CELRD</c:v>
                </c:pt>
                <c:pt idx="1">
                  <c:v>CEMVD</c:v>
                </c:pt>
                <c:pt idx="2">
                  <c:v>CENAD</c:v>
                </c:pt>
                <c:pt idx="3">
                  <c:v>CENWD</c:v>
                </c:pt>
                <c:pt idx="4">
                  <c:v>CEPOD</c:v>
                </c:pt>
                <c:pt idx="5">
                  <c:v>CESAD</c:v>
                </c:pt>
                <c:pt idx="6">
                  <c:v>CESPD</c:v>
                </c:pt>
                <c:pt idx="7">
                  <c:v>CESWD</c:v>
                </c:pt>
                <c:pt idx="8">
                  <c:v>ERDC</c:v>
                </c:pt>
              </c:strCache>
            </c:strRef>
          </c:cat>
          <c:val>
            <c:numRef>
              <c:f>Sheet1!$C$2:$C$9</c:f>
              <c:numCache>
                <c:formatCode>General</c:formatCode>
                <c:ptCount val="9"/>
                <c:pt idx="0">
                  <c:v>24</c:v>
                </c:pt>
                <c:pt idx="1">
                  <c:v>12</c:v>
                </c:pt>
                <c:pt idx="2">
                  <c:v>8</c:v>
                </c:pt>
                <c:pt idx="3">
                  <c:v>13</c:v>
                </c:pt>
                <c:pt idx="4">
                  <c:v>1</c:v>
                </c:pt>
                <c:pt idx="5">
                  <c:v>6</c:v>
                </c:pt>
                <c:pt idx="6">
                  <c:v>7</c:v>
                </c:pt>
                <c:pt idx="7">
                  <c:v>5</c:v>
                </c:pt>
                <c:pt idx="8">
                  <c:v>0</c:v>
                </c:pt>
              </c:numCache>
            </c:numRef>
          </c:val>
        </c:ser>
        <c:ser>
          <c:idx val="2"/>
          <c:order val="2"/>
          <c:tx>
            <c:strRef>
              <c:f>Sheet1!$D$1</c:f>
              <c:strCache>
                <c:ptCount val="1"/>
                <c:pt idx="0">
                  <c:v>Electrical</c:v>
                </c:pt>
              </c:strCache>
            </c:strRef>
          </c:tx>
          <c:spPr>
            <a:solidFill>
              <a:srgbClr val="C00000"/>
            </a:solidFill>
          </c:spPr>
          <c:invertIfNegative val="0"/>
          <c:cat>
            <c:strRef>
              <c:f>Sheet1!$A$2:$A$9</c:f>
              <c:strCache>
                <c:ptCount val="9"/>
                <c:pt idx="0">
                  <c:v>CELRD</c:v>
                </c:pt>
                <c:pt idx="1">
                  <c:v>CEMVD</c:v>
                </c:pt>
                <c:pt idx="2">
                  <c:v>CENAD</c:v>
                </c:pt>
                <c:pt idx="3">
                  <c:v>CENWD</c:v>
                </c:pt>
                <c:pt idx="4">
                  <c:v>CEPOD</c:v>
                </c:pt>
                <c:pt idx="5">
                  <c:v>CESAD</c:v>
                </c:pt>
                <c:pt idx="6">
                  <c:v>CESPD</c:v>
                </c:pt>
                <c:pt idx="7">
                  <c:v>CESWD</c:v>
                </c:pt>
                <c:pt idx="8">
                  <c:v>ERDC</c:v>
                </c:pt>
              </c:strCache>
            </c:strRef>
          </c:cat>
          <c:val>
            <c:numRef>
              <c:f>Sheet1!$D$2:$D$9</c:f>
              <c:numCache>
                <c:formatCode>General</c:formatCode>
                <c:ptCount val="9"/>
                <c:pt idx="0">
                  <c:v>19</c:v>
                </c:pt>
                <c:pt idx="1">
                  <c:v>7</c:v>
                </c:pt>
                <c:pt idx="2">
                  <c:v>5</c:v>
                </c:pt>
                <c:pt idx="3">
                  <c:v>10</c:v>
                </c:pt>
                <c:pt idx="4">
                  <c:v>1</c:v>
                </c:pt>
                <c:pt idx="5">
                  <c:v>6</c:v>
                </c:pt>
                <c:pt idx="6">
                  <c:v>8</c:v>
                </c:pt>
                <c:pt idx="7">
                  <c:v>3</c:v>
                </c:pt>
                <c:pt idx="8">
                  <c:v>0</c:v>
                </c:pt>
              </c:numCache>
            </c:numRef>
          </c:val>
        </c:ser>
        <c:ser>
          <c:idx val="3"/>
          <c:order val="3"/>
          <c:tx>
            <c:strRef>
              <c:f>Sheet1!$E$1</c:f>
              <c:strCache>
                <c:ptCount val="1"/>
                <c:pt idx="0">
                  <c:v>Geotechnical</c:v>
                </c:pt>
              </c:strCache>
            </c:strRef>
          </c:tx>
          <c:spPr>
            <a:solidFill>
              <a:srgbClr val="0070C0"/>
            </a:solidFill>
          </c:spPr>
          <c:invertIfNegative val="0"/>
          <c:cat>
            <c:strRef>
              <c:f>Sheet1!$A$2:$A$9</c:f>
              <c:strCache>
                <c:ptCount val="9"/>
                <c:pt idx="0">
                  <c:v>CELRD</c:v>
                </c:pt>
                <c:pt idx="1">
                  <c:v>CEMVD</c:v>
                </c:pt>
                <c:pt idx="2">
                  <c:v>CENAD</c:v>
                </c:pt>
                <c:pt idx="3">
                  <c:v>CENWD</c:v>
                </c:pt>
                <c:pt idx="4">
                  <c:v>CEPOD</c:v>
                </c:pt>
                <c:pt idx="5">
                  <c:v>CESAD</c:v>
                </c:pt>
                <c:pt idx="6">
                  <c:v>CESPD</c:v>
                </c:pt>
                <c:pt idx="7">
                  <c:v>CESWD</c:v>
                </c:pt>
                <c:pt idx="8">
                  <c:v>ERDC</c:v>
                </c:pt>
              </c:strCache>
            </c:strRef>
          </c:cat>
          <c:val>
            <c:numRef>
              <c:f>Sheet1!$E$2:$E$9</c:f>
              <c:numCache>
                <c:formatCode>General</c:formatCode>
                <c:ptCount val="9"/>
                <c:pt idx="0">
                  <c:v>35</c:v>
                </c:pt>
                <c:pt idx="1">
                  <c:v>35</c:v>
                </c:pt>
                <c:pt idx="2">
                  <c:v>28</c:v>
                </c:pt>
                <c:pt idx="3">
                  <c:v>37</c:v>
                </c:pt>
                <c:pt idx="4">
                  <c:v>5</c:v>
                </c:pt>
                <c:pt idx="5">
                  <c:v>30</c:v>
                </c:pt>
                <c:pt idx="6">
                  <c:v>37</c:v>
                </c:pt>
                <c:pt idx="7">
                  <c:v>34</c:v>
                </c:pt>
                <c:pt idx="8">
                  <c:v>0</c:v>
                </c:pt>
              </c:numCache>
            </c:numRef>
          </c:val>
        </c:ser>
        <c:ser>
          <c:idx val="4"/>
          <c:order val="4"/>
          <c:tx>
            <c:strRef>
              <c:f>Sheet1!$F$1</c:f>
              <c:strCache>
                <c:ptCount val="1"/>
                <c:pt idx="0">
                  <c:v>Hydraulic</c:v>
                </c:pt>
              </c:strCache>
            </c:strRef>
          </c:tx>
          <c:spPr>
            <a:solidFill>
              <a:schemeClr val="bg1">
                <a:lumMod val="65000"/>
              </a:schemeClr>
            </a:solidFill>
          </c:spPr>
          <c:invertIfNegative val="0"/>
          <c:cat>
            <c:strRef>
              <c:f>Sheet1!$A$2:$A$9</c:f>
              <c:strCache>
                <c:ptCount val="9"/>
                <c:pt idx="0">
                  <c:v>CELRD</c:v>
                </c:pt>
                <c:pt idx="1">
                  <c:v>CEMVD</c:v>
                </c:pt>
                <c:pt idx="2">
                  <c:v>CENAD</c:v>
                </c:pt>
                <c:pt idx="3">
                  <c:v>CENWD</c:v>
                </c:pt>
                <c:pt idx="4">
                  <c:v>CEPOD</c:v>
                </c:pt>
                <c:pt idx="5">
                  <c:v>CESAD</c:v>
                </c:pt>
                <c:pt idx="6">
                  <c:v>CESPD</c:v>
                </c:pt>
                <c:pt idx="7">
                  <c:v>CESWD</c:v>
                </c:pt>
                <c:pt idx="8">
                  <c:v>ERDC</c:v>
                </c:pt>
              </c:strCache>
            </c:strRef>
          </c:cat>
          <c:val>
            <c:numRef>
              <c:f>Sheet1!$F$2:$F$9</c:f>
              <c:numCache>
                <c:formatCode>General</c:formatCode>
                <c:ptCount val="9"/>
                <c:pt idx="0">
                  <c:v>34</c:v>
                </c:pt>
                <c:pt idx="1">
                  <c:v>39</c:v>
                </c:pt>
                <c:pt idx="2">
                  <c:v>21</c:v>
                </c:pt>
                <c:pt idx="3">
                  <c:v>35</c:v>
                </c:pt>
                <c:pt idx="4">
                  <c:v>2</c:v>
                </c:pt>
                <c:pt idx="5">
                  <c:v>20</c:v>
                </c:pt>
                <c:pt idx="6">
                  <c:v>29</c:v>
                </c:pt>
                <c:pt idx="7">
                  <c:v>39</c:v>
                </c:pt>
                <c:pt idx="8">
                  <c:v>0</c:v>
                </c:pt>
              </c:numCache>
            </c:numRef>
          </c:val>
        </c:ser>
        <c:ser>
          <c:idx val="5"/>
          <c:order val="5"/>
          <c:tx>
            <c:strRef>
              <c:f>Sheet1!$G$1</c:f>
              <c:strCache>
                <c:ptCount val="1"/>
                <c:pt idx="0">
                  <c:v>Civil</c:v>
                </c:pt>
              </c:strCache>
            </c:strRef>
          </c:tx>
          <c:spPr>
            <a:solidFill>
              <a:srgbClr val="5BD4FF"/>
            </a:solidFill>
          </c:spPr>
          <c:invertIfNegative val="0"/>
          <c:cat>
            <c:strRef>
              <c:f>Sheet1!$A$2:$A$9</c:f>
              <c:strCache>
                <c:ptCount val="9"/>
                <c:pt idx="0">
                  <c:v>CELRD</c:v>
                </c:pt>
                <c:pt idx="1">
                  <c:v>CEMVD</c:v>
                </c:pt>
                <c:pt idx="2">
                  <c:v>CENAD</c:v>
                </c:pt>
                <c:pt idx="3">
                  <c:v>CENWD</c:v>
                </c:pt>
                <c:pt idx="4">
                  <c:v>CEPOD</c:v>
                </c:pt>
                <c:pt idx="5">
                  <c:v>CESAD</c:v>
                </c:pt>
                <c:pt idx="6">
                  <c:v>CESPD</c:v>
                </c:pt>
                <c:pt idx="7">
                  <c:v>CESWD</c:v>
                </c:pt>
                <c:pt idx="8">
                  <c:v>ERDC</c:v>
                </c:pt>
              </c:strCache>
            </c:strRef>
          </c:cat>
          <c:val>
            <c:numRef>
              <c:f>Sheet1!$G$2:$G$9</c:f>
              <c:numCache>
                <c:formatCode>General</c:formatCode>
                <c:ptCount val="9"/>
                <c:pt idx="0">
                  <c:v>25</c:v>
                </c:pt>
                <c:pt idx="1">
                  <c:v>20</c:v>
                </c:pt>
                <c:pt idx="2">
                  <c:v>13</c:v>
                </c:pt>
                <c:pt idx="3">
                  <c:v>13</c:v>
                </c:pt>
                <c:pt idx="4">
                  <c:v>1</c:v>
                </c:pt>
                <c:pt idx="5">
                  <c:v>7</c:v>
                </c:pt>
                <c:pt idx="6">
                  <c:v>39</c:v>
                </c:pt>
                <c:pt idx="7">
                  <c:v>23</c:v>
                </c:pt>
                <c:pt idx="8">
                  <c:v>0</c:v>
                </c:pt>
              </c:numCache>
            </c:numRef>
          </c:val>
        </c:ser>
        <c:ser>
          <c:idx val="6"/>
          <c:order val="6"/>
          <c:tx>
            <c:strRef>
              <c:f>Sheet1!$H$1</c:f>
              <c:strCache>
                <c:ptCount val="1"/>
                <c:pt idx="0">
                  <c:v>Geologist</c:v>
                </c:pt>
              </c:strCache>
            </c:strRef>
          </c:tx>
          <c:spPr>
            <a:solidFill>
              <a:srgbClr val="FFC000"/>
            </a:solidFill>
          </c:spPr>
          <c:invertIfNegative val="0"/>
          <c:cat>
            <c:strRef>
              <c:f>Sheet1!$A$2:$A$9</c:f>
              <c:strCache>
                <c:ptCount val="9"/>
                <c:pt idx="0">
                  <c:v>CELRD</c:v>
                </c:pt>
                <c:pt idx="1">
                  <c:v>CEMVD</c:v>
                </c:pt>
                <c:pt idx="2">
                  <c:v>CENAD</c:v>
                </c:pt>
                <c:pt idx="3">
                  <c:v>CENWD</c:v>
                </c:pt>
                <c:pt idx="4">
                  <c:v>CEPOD</c:v>
                </c:pt>
                <c:pt idx="5">
                  <c:v>CESAD</c:v>
                </c:pt>
                <c:pt idx="6">
                  <c:v>CESPD</c:v>
                </c:pt>
                <c:pt idx="7">
                  <c:v>CESWD</c:v>
                </c:pt>
                <c:pt idx="8">
                  <c:v>ERDC</c:v>
                </c:pt>
              </c:strCache>
            </c:strRef>
          </c:cat>
          <c:val>
            <c:numRef>
              <c:f>Sheet1!$H$2:$H$9</c:f>
              <c:numCache>
                <c:formatCode>General</c:formatCode>
                <c:ptCount val="9"/>
                <c:pt idx="0">
                  <c:v>21</c:v>
                </c:pt>
                <c:pt idx="1">
                  <c:v>6</c:v>
                </c:pt>
                <c:pt idx="2">
                  <c:v>12</c:v>
                </c:pt>
                <c:pt idx="3">
                  <c:v>20</c:v>
                </c:pt>
                <c:pt idx="4">
                  <c:v>0</c:v>
                </c:pt>
                <c:pt idx="5">
                  <c:v>11</c:v>
                </c:pt>
                <c:pt idx="6">
                  <c:v>19</c:v>
                </c:pt>
                <c:pt idx="7">
                  <c:v>4</c:v>
                </c:pt>
                <c:pt idx="8">
                  <c:v>0</c:v>
                </c:pt>
              </c:numCache>
            </c:numRef>
          </c:val>
        </c:ser>
        <c:ser>
          <c:idx val="7"/>
          <c:order val="7"/>
          <c:tx>
            <c:strRef>
              <c:f>Sheet1!$I$1</c:f>
              <c:strCache>
                <c:ptCount val="1"/>
                <c:pt idx="0">
                  <c:v>Technician</c:v>
                </c:pt>
              </c:strCache>
            </c:strRef>
          </c:tx>
          <c:spPr>
            <a:solidFill>
              <a:srgbClr val="92D050"/>
            </a:solidFill>
          </c:spPr>
          <c:invertIfNegative val="0"/>
          <c:cat>
            <c:strRef>
              <c:f>Sheet1!$A$2:$A$9</c:f>
              <c:strCache>
                <c:ptCount val="9"/>
                <c:pt idx="0">
                  <c:v>CELRD</c:v>
                </c:pt>
                <c:pt idx="1">
                  <c:v>CEMVD</c:v>
                </c:pt>
                <c:pt idx="2">
                  <c:v>CENAD</c:v>
                </c:pt>
                <c:pt idx="3">
                  <c:v>CENWD</c:v>
                </c:pt>
                <c:pt idx="4">
                  <c:v>CEPOD</c:v>
                </c:pt>
                <c:pt idx="5">
                  <c:v>CESAD</c:v>
                </c:pt>
                <c:pt idx="6">
                  <c:v>CESPD</c:v>
                </c:pt>
                <c:pt idx="7">
                  <c:v>CESWD</c:v>
                </c:pt>
                <c:pt idx="8">
                  <c:v>ERDC</c:v>
                </c:pt>
              </c:strCache>
            </c:strRef>
          </c:cat>
          <c:val>
            <c:numRef>
              <c:f>Sheet1!$I$2:$I$9</c:f>
              <c:numCache>
                <c:formatCode>General</c:formatCode>
                <c:ptCount val="9"/>
                <c:pt idx="0">
                  <c:v>7</c:v>
                </c:pt>
                <c:pt idx="1">
                  <c:v>2</c:v>
                </c:pt>
                <c:pt idx="2">
                  <c:v>5</c:v>
                </c:pt>
                <c:pt idx="3">
                  <c:v>8</c:v>
                </c:pt>
                <c:pt idx="4">
                  <c:v>0</c:v>
                </c:pt>
                <c:pt idx="5">
                  <c:v>1</c:v>
                </c:pt>
                <c:pt idx="6">
                  <c:v>8</c:v>
                </c:pt>
                <c:pt idx="7">
                  <c:v>8</c:v>
                </c:pt>
                <c:pt idx="8">
                  <c:v>0</c:v>
                </c:pt>
              </c:numCache>
            </c:numRef>
          </c:val>
        </c:ser>
        <c:ser>
          <c:idx val="8"/>
          <c:order val="8"/>
          <c:tx>
            <c:strRef>
              <c:f>Sheet1!$J$1</c:f>
              <c:strCache>
                <c:ptCount val="1"/>
                <c:pt idx="0">
                  <c:v>Other</c:v>
                </c:pt>
              </c:strCache>
            </c:strRef>
          </c:tx>
          <c:spPr>
            <a:solidFill>
              <a:srgbClr val="404040"/>
            </a:solidFill>
          </c:spPr>
          <c:invertIfNegative val="0"/>
          <c:cat>
            <c:strRef>
              <c:f>Sheet1!$A$2:$A$9</c:f>
              <c:strCache>
                <c:ptCount val="9"/>
                <c:pt idx="0">
                  <c:v>CELRD</c:v>
                </c:pt>
                <c:pt idx="1">
                  <c:v>CEMVD</c:v>
                </c:pt>
                <c:pt idx="2">
                  <c:v>CENAD</c:v>
                </c:pt>
                <c:pt idx="3">
                  <c:v>CENWD</c:v>
                </c:pt>
                <c:pt idx="4">
                  <c:v>CEPOD</c:v>
                </c:pt>
                <c:pt idx="5">
                  <c:v>CESAD</c:v>
                </c:pt>
                <c:pt idx="6">
                  <c:v>CESPD</c:v>
                </c:pt>
                <c:pt idx="7">
                  <c:v>CESWD</c:v>
                </c:pt>
                <c:pt idx="8">
                  <c:v>ERDC</c:v>
                </c:pt>
              </c:strCache>
            </c:strRef>
          </c:cat>
          <c:val>
            <c:numRef>
              <c:f>Sheet1!$J$2:$J$9</c:f>
              <c:numCache>
                <c:formatCode>General</c:formatCode>
                <c:ptCount val="9"/>
                <c:pt idx="0">
                  <c:v>4</c:v>
                </c:pt>
                <c:pt idx="1">
                  <c:v>8</c:v>
                </c:pt>
                <c:pt idx="2">
                  <c:v>2</c:v>
                </c:pt>
                <c:pt idx="3">
                  <c:v>6</c:v>
                </c:pt>
                <c:pt idx="4">
                  <c:v>0</c:v>
                </c:pt>
                <c:pt idx="5">
                  <c:v>11</c:v>
                </c:pt>
                <c:pt idx="6">
                  <c:v>4</c:v>
                </c:pt>
                <c:pt idx="7">
                  <c:v>5</c:v>
                </c:pt>
                <c:pt idx="8">
                  <c:v>0</c:v>
                </c:pt>
              </c:numCache>
            </c:numRef>
          </c:val>
        </c:ser>
        <c:ser>
          <c:idx val="9"/>
          <c:order val="9"/>
          <c:tx>
            <c:strRef>
              <c:f>Sheet1!$K$1</c:f>
              <c:strCache>
                <c:ptCount val="1"/>
                <c:pt idx="0">
                  <c:v>Blank</c:v>
                </c:pt>
              </c:strCache>
            </c:strRef>
          </c:tx>
          <c:spPr>
            <a:solidFill>
              <a:srgbClr val="800000"/>
            </a:solidFill>
          </c:spPr>
          <c:invertIfNegative val="0"/>
          <c:cat>
            <c:strRef>
              <c:f>Sheet1!$A$2:$A$9</c:f>
              <c:strCache>
                <c:ptCount val="9"/>
                <c:pt idx="0">
                  <c:v>CELRD</c:v>
                </c:pt>
                <c:pt idx="1">
                  <c:v>CEMVD</c:v>
                </c:pt>
                <c:pt idx="2">
                  <c:v>CENAD</c:v>
                </c:pt>
                <c:pt idx="3">
                  <c:v>CENWD</c:v>
                </c:pt>
                <c:pt idx="4">
                  <c:v>CEPOD</c:v>
                </c:pt>
                <c:pt idx="5">
                  <c:v>CESAD</c:v>
                </c:pt>
                <c:pt idx="6">
                  <c:v>CESPD</c:v>
                </c:pt>
                <c:pt idx="7">
                  <c:v>CESWD</c:v>
                </c:pt>
                <c:pt idx="8">
                  <c:v>ERDC</c:v>
                </c:pt>
              </c:strCache>
            </c:strRef>
          </c:cat>
          <c:val>
            <c:numRef>
              <c:f>Sheet1!$K$2:$K$9</c:f>
              <c:numCache>
                <c:formatCode>General</c:formatCode>
                <c:ptCount val="9"/>
                <c:pt idx="0">
                  <c:v>1</c:v>
                </c:pt>
                <c:pt idx="1">
                  <c:v>7</c:v>
                </c:pt>
                <c:pt idx="2">
                  <c:v>1</c:v>
                </c:pt>
                <c:pt idx="3">
                  <c:v>1</c:v>
                </c:pt>
                <c:pt idx="4">
                  <c:v>0</c:v>
                </c:pt>
                <c:pt idx="5">
                  <c:v>5</c:v>
                </c:pt>
                <c:pt idx="6">
                  <c:v>0</c:v>
                </c:pt>
                <c:pt idx="7">
                  <c:v>2</c:v>
                </c:pt>
                <c:pt idx="8">
                  <c:v>0</c:v>
                </c:pt>
              </c:numCache>
            </c:numRef>
          </c:val>
        </c:ser>
        <c:dLbls>
          <c:showLegendKey val="0"/>
          <c:showVal val="0"/>
          <c:showCatName val="0"/>
          <c:showSerName val="0"/>
          <c:showPercent val="0"/>
          <c:showBubbleSize val="0"/>
        </c:dLbls>
        <c:gapWidth val="0"/>
        <c:overlap val="100"/>
        <c:axId val="148119936"/>
        <c:axId val="148121472"/>
      </c:barChart>
      <c:catAx>
        <c:axId val="148119936"/>
        <c:scaling>
          <c:orientation val="minMax"/>
        </c:scaling>
        <c:delete val="0"/>
        <c:axPos val="b"/>
        <c:majorGridlines/>
        <c:majorTickMark val="out"/>
        <c:minorTickMark val="none"/>
        <c:tickLblPos val="nextTo"/>
        <c:txPr>
          <a:bodyPr anchor="ctr" anchorCtr="1"/>
          <a:lstStyle/>
          <a:p>
            <a:pPr>
              <a:defRPr sz="1100" b="1"/>
            </a:pPr>
            <a:endParaRPr lang="en-US"/>
          </a:p>
        </c:txPr>
        <c:crossAx val="148121472"/>
        <c:crosses val="autoZero"/>
        <c:auto val="1"/>
        <c:lblAlgn val="ctr"/>
        <c:lblOffset val="100"/>
        <c:noMultiLvlLbl val="0"/>
      </c:catAx>
      <c:valAx>
        <c:axId val="148121472"/>
        <c:scaling>
          <c:orientation val="minMax"/>
        </c:scaling>
        <c:delete val="0"/>
        <c:axPos val="l"/>
        <c:majorGridlines/>
        <c:numFmt formatCode="General" sourceLinked="1"/>
        <c:majorTickMark val="cross"/>
        <c:minorTickMark val="none"/>
        <c:tickLblPos val="nextTo"/>
        <c:txPr>
          <a:bodyPr/>
          <a:lstStyle/>
          <a:p>
            <a:pPr>
              <a:defRPr sz="1100"/>
            </a:pPr>
            <a:endParaRPr lang="en-US"/>
          </a:p>
        </c:txPr>
        <c:crossAx val="148119936"/>
        <c:crosses val="autoZero"/>
        <c:crossBetween val="between"/>
      </c:valAx>
      <c:spPr>
        <a:ln>
          <a:solidFill>
            <a:schemeClr val="accent1"/>
          </a:solidFill>
        </a:ln>
      </c:spPr>
    </c:plotArea>
    <c:legend>
      <c:legendPos val="b"/>
      <c:layout>
        <c:manualLayout>
          <c:xMode val="edge"/>
          <c:yMode val="edge"/>
          <c:x val="9.2739694302918004E-3"/>
          <c:y val="0.91049256342957197"/>
          <c:w val="0.99072603056970898"/>
          <c:h val="6.6399882580466904E-2"/>
        </c:manualLayout>
      </c:layout>
      <c:overlay val="0"/>
      <c:spPr>
        <a:ln>
          <a:noFill/>
        </a:ln>
      </c:spPr>
      <c:txPr>
        <a:bodyPr/>
        <a:lstStyle/>
        <a:p>
          <a:pPr>
            <a:defRPr sz="1100"/>
          </a:pPr>
          <a:endParaRPr lang="en-US"/>
        </a:p>
      </c:txPr>
    </c:legend>
    <c:plotVisOnly val="1"/>
    <c:dispBlanksAs val="gap"/>
    <c:showDLblsOverMax val="0"/>
  </c:chart>
  <c:spPr>
    <a:solidFill>
      <a:schemeClr val="bg1"/>
    </a:solidFill>
    <a:ln>
      <a:solidFill>
        <a:schemeClr val="tx1"/>
      </a:solidFill>
    </a:ln>
  </c:spPr>
  <c:txPr>
    <a:bodyPr/>
    <a:lstStyle/>
    <a:p>
      <a:pPr>
        <a:defRPr sz="1800"/>
      </a:pPr>
      <a:endParaRPr lang="en-US"/>
    </a:p>
  </c:txPr>
  <c:externalData r:id="rId1">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16.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0338" y="0"/>
            <a:ext cx="3038475" cy="465138"/>
          </a:xfrm>
          <a:prstGeom prst="rect">
            <a:avLst/>
          </a:prstGeom>
        </p:spPr>
        <p:txBody>
          <a:bodyPr vert="horz" lIns="91440" tIns="45720" rIns="91440" bIns="45720" rtlCol="0"/>
          <a:lstStyle>
            <a:lvl1pPr algn="r">
              <a:defRPr sz="1200"/>
            </a:lvl1pPr>
          </a:lstStyle>
          <a:p>
            <a:fld id="{F8C4269F-B583-4D7E-B408-68436560B203}" type="datetimeFigureOut">
              <a:rPr lang="en-US" smtClean="0"/>
              <a:pPr/>
              <a:t>5/24/2013</a:t>
            </a:fld>
            <a:endParaRPr lang="en-US"/>
          </a:p>
        </p:txBody>
      </p:sp>
      <p:sp>
        <p:nvSpPr>
          <p:cNvPr id="4" name="Footer Placeholder 3"/>
          <p:cNvSpPr>
            <a:spLocks noGrp="1"/>
          </p:cNvSpPr>
          <p:nvPr>
            <p:ph type="ftr" sz="quarter" idx="2"/>
          </p:nvPr>
        </p:nvSpPr>
        <p:spPr>
          <a:xfrm>
            <a:off x="0" y="8829675"/>
            <a:ext cx="3038475" cy="465138"/>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0338" y="8829675"/>
            <a:ext cx="3038475" cy="465138"/>
          </a:xfrm>
          <a:prstGeom prst="rect">
            <a:avLst/>
          </a:prstGeom>
        </p:spPr>
        <p:txBody>
          <a:bodyPr vert="horz" lIns="91440" tIns="45720" rIns="91440" bIns="45720" rtlCol="0" anchor="b"/>
          <a:lstStyle>
            <a:lvl1pPr algn="r">
              <a:defRPr sz="1200"/>
            </a:lvl1pPr>
          </a:lstStyle>
          <a:p>
            <a:fld id="{9E6A6587-326D-4525-B6A8-12F4C5B0B2C3}" type="slidenum">
              <a:rPr lang="en-US" smtClean="0"/>
              <a:pPr/>
              <a:t>‹#›</a:t>
            </a:fld>
            <a:endParaRPr lang="en-US"/>
          </a:p>
        </p:txBody>
      </p:sp>
    </p:spTree>
    <p:extLst>
      <p:ext uri="{BB962C8B-B14F-4D97-AF65-F5344CB8AC3E}">
        <p14:creationId xmlns:p14="http://schemas.microsoft.com/office/powerpoint/2010/main" val="156071616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CFB8B88B-E8DA-47DC-BFB3-47F49300674E}" type="datetimeFigureOut">
              <a:rPr lang="en-US" smtClean="0"/>
              <a:pPr/>
              <a:t>5/24/2013</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8EF08454-9D0B-4991-8BF1-055EDB533255}" type="slidenum">
              <a:rPr lang="en-US" smtClean="0"/>
              <a:pPr/>
              <a:t>‹#›</a:t>
            </a:fld>
            <a:endParaRPr lang="en-US"/>
          </a:p>
        </p:txBody>
      </p:sp>
    </p:spTree>
    <p:extLst>
      <p:ext uri="{BB962C8B-B14F-4D97-AF65-F5344CB8AC3E}">
        <p14:creationId xmlns:p14="http://schemas.microsoft.com/office/powerpoint/2010/main" val="26298213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2417F61-51D5-45D0-BED4-B8A5E778877C}" type="slidenum">
              <a:rPr lang="en-US" smtClean="0"/>
              <a:pPr/>
              <a:t>2</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28573">
              <a:defRPr/>
            </a:pPr>
            <a:endParaRPr lang="en-US" dirty="0"/>
          </a:p>
        </p:txBody>
      </p:sp>
      <p:sp>
        <p:nvSpPr>
          <p:cNvPr id="4" name="Slide Number Placeholder 3"/>
          <p:cNvSpPr>
            <a:spLocks noGrp="1"/>
          </p:cNvSpPr>
          <p:nvPr>
            <p:ph type="sldNum" sz="quarter" idx="10"/>
          </p:nvPr>
        </p:nvSpPr>
        <p:spPr/>
        <p:txBody>
          <a:bodyPr/>
          <a:lstStyle/>
          <a:p>
            <a:fld id="{E2417F61-51D5-45D0-BED4-B8A5E778877C}" type="slidenum">
              <a:rPr lang="en-US" smtClean="0"/>
              <a:pPr/>
              <a:t>15</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2417F61-51D5-45D0-BED4-B8A5E778877C}" type="slidenum">
              <a:rPr lang="en-US" smtClean="0"/>
              <a:pPr/>
              <a:t>16</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EAPs now required at all USACE dams.</a:t>
            </a:r>
          </a:p>
          <a:p>
            <a:r>
              <a:rPr lang="en-US" dirty="0" smtClean="0"/>
              <a:t>Level of detail of the EAP should be commensurate with the hazard potential classification.</a:t>
            </a:r>
          </a:p>
          <a:p>
            <a:endParaRPr lang="en-US" dirty="0"/>
          </a:p>
        </p:txBody>
      </p:sp>
      <p:sp>
        <p:nvSpPr>
          <p:cNvPr id="4" name="Slide Number Placeholder 3"/>
          <p:cNvSpPr>
            <a:spLocks noGrp="1"/>
          </p:cNvSpPr>
          <p:nvPr>
            <p:ph type="sldNum" sz="quarter" idx="10"/>
          </p:nvPr>
        </p:nvSpPr>
        <p:spPr/>
        <p:txBody>
          <a:bodyPr/>
          <a:lstStyle/>
          <a:p>
            <a:fld id="{E2417F61-51D5-45D0-BED4-B8A5E778877C}" type="slidenum">
              <a:rPr lang="en-US" smtClean="0"/>
              <a:pPr/>
              <a:t>17</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From DSPMT, Jan 2013</a:t>
            </a:r>
            <a:endParaRPr lang="en-US" dirty="0"/>
          </a:p>
        </p:txBody>
      </p:sp>
      <p:sp>
        <p:nvSpPr>
          <p:cNvPr id="4" name="Footer Placeholder 3"/>
          <p:cNvSpPr>
            <a:spLocks noGrp="1"/>
          </p:cNvSpPr>
          <p:nvPr>
            <p:ph type="ftr" sz="quarter" idx="10"/>
          </p:nvPr>
        </p:nvSpPr>
        <p:spPr/>
        <p:txBody>
          <a:bodyPr/>
          <a:lstStyle/>
          <a:p>
            <a:pPr>
              <a:defRPr/>
            </a:pPr>
            <a:r>
              <a:rPr lang="en-US" smtClean="0"/>
              <a:t>Safety of Dams Funding &amp; Phases</a:t>
            </a:r>
            <a:endParaRPr lang="en-US"/>
          </a:p>
        </p:txBody>
      </p:sp>
      <p:sp>
        <p:nvSpPr>
          <p:cNvPr id="5" name="Slide Number Placeholder 4"/>
          <p:cNvSpPr>
            <a:spLocks noGrp="1"/>
          </p:cNvSpPr>
          <p:nvPr>
            <p:ph type="sldNum" sz="quarter" idx="11"/>
          </p:nvPr>
        </p:nvSpPr>
        <p:spPr/>
        <p:txBody>
          <a:bodyPr/>
          <a:lstStyle/>
          <a:p>
            <a:pPr>
              <a:defRPr/>
            </a:pPr>
            <a:fld id="{B652EBDF-662E-400E-A707-DE8D68237631}" type="slidenum">
              <a:rPr lang="en-US" smtClean="0"/>
              <a:pPr>
                <a:defRPr/>
              </a:pPr>
              <a:t>21</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1.  LOW HAZARD POTENTIAL</a:t>
            </a:r>
          </a:p>
          <a:p>
            <a:r>
              <a:rPr lang="en-US" dirty="0" smtClean="0"/>
              <a:t>Dams assigned the low hazard potential classification are those where failure or </a:t>
            </a:r>
            <a:r>
              <a:rPr lang="en-US" dirty="0" err="1" smtClean="0"/>
              <a:t>mis</a:t>
            </a:r>
            <a:r>
              <a:rPr lang="en-US" dirty="0" smtClean="0"/>
              <a:t>-­operation results in no probable loss of human life and low economic and/or environ­mental losses.  Losses are principally limited to the owner’s property.</a:t>
            </a:r>
          </a:p>
          <a:p>
            <a:r>
              <a:rPr lang="en-US" dirty="0" smtClean="0"/>
              <a:t> </a:t>
            </a:r>
          </a:p>
          <a:p>
            <a:r>
              <a:rPr lang="en-US" dirty="0" smtClean="0"/>
              <a:t>2.  SIGNIFICANT HAZARD POTENTIAL</a:t>
            </a:r>
          </a:p>
          <a:p>
            <a:r>
              <a:rPr lang="en-US" dirty="0" smtClean="0"/>
              <a:t>Dams assigned the significant hazard potential classification are those dams where failure or </a:t>
            </a:r>
            <a:r>
              <a:rPr lang="en-US" dirty="0" err="1" smtClean="0"/>
              <a:t>mis</a:t>
            </a:r>
            <a:r>
              <a:rPr lang="en-US" dirty="0" smtClean="0"/>
              <a:t>-operation results in no probable loss of human life but can cause economic loss, environment damage, disruption of  lifeline facilities, or impact other  con­cerns.  Significant hazard potential classification dams are often located in predom­i­nantly rural or agricultural areas but could be located in areas with population and significant infrastructure.</a:t>
            </a:r>
          </a:p>
          <a:p>
            <a:r>
              <a:rPr lang="en-US" dirty="0" smtClean="0"/>
              <a:t> </a:t>
            </a:r>
          </a:p>
          <a:p>
            <a:r>
              <a:rPr lang="en-US" dirty="0" smtClean="0"/>
              <a:t>3.  HIGH HAZARD POTENTIAL</a:t>
            </a:r>
          </a:p>
          <a:p>
            <a:r>
              <a:rPr lang="en-US" dirty="0" smtClean="0"/>
              <a:t>Dams assigned the high hazard potential classification are those where failure or </a:t>
            </a:r>
            <a:r>
              <a:rPr lang="en-US" dirty="0" err="1" smtClean="0"/>
              <a:t>mis</a:t>
            </a:r>
            <a:r>
              <a:rPr lang="en-US" dirty="0" smtClean="0"/>
              <a:t>-operation will probably cause loss of human life. </a:t>
            </a:r>
          </a:p>
          <a:p>
            <a:endParaRPr lang="en-US" dirty="0"/>
          </a:p>
        </p:txBody>
      </p:sp>
      <p:sp>
        <p:nvSpPr>
          <p:cNvPr id="4" name="Slide Number Placeholder 3"/>
          <p:cNvSpPr>
            <a:spLocks noGrp="1"/>
          </p:cNvSpPr>
          <p:nvPr>
            <p:ph type="sldNum" sz="quarter" idx="10"/>
          </p:nvPr>
        </p:nvSpPr>
        <p:spPr/>
        <p:txBody>
          <a:bodyPr/>
          <a:lstStyle/>
          <a:p>
            <a:fld id="{E2417F61-51D5-45D0-BED4-B8A5E778877C}" type="slidenum">
              <a:rPr lang="en-US" smtClean="0"/>
              <a:pPr/>
              <a:t>27</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2417F61-51D5-45D0-BED4-B8A5E778877C}" type="slidenum">
              <a:rPr lang="en-US" smtClean="0"/>
              <a:pPr/>
              <a:t>30</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If NID was a “living” or “real-time” database, easily</a:t>
            </a:r>
            <a:r>
              <a:rPr lang="en-US" baseline="0" dirty="0" smtClean="0"/>
              <a:t> could have live connection between NID and DSPMT.  All DSPMT changes could be automatically updating NID.  However, that is not the current state of practice with the NID.  The NID is a snapshot in time that does not change until the next full database is published.</a:t>
            </a:r>
            <a:endParaRPr lang="en-US" dirty="0"/>
          </a:p>
        </p:txBody>
      </p:sp>
      <p:sp>
        <p:nvSpPr>
          <p:cNvPr id="4" name="Slide Number Placeholder 3"/>
          <p:cNvSpPr>
            <a:spLocks noGrp="1"/>
          </p:cNvSpPr>
          <p:nvPr>
            <p:ph type="sldNum" sz="quarter" idx="10"/>
          </p:nvPr>
        </p:nvSpPr>
        <p:spPr/>
        <p:txBody>
          <a:bodyPr/>
          <a:lstStyle/>
          <a:p>
            <a:fld id="{E2417F61-51D5-45D0-BED4-B8A5E778877C}" type="slidenum">
              <a:rPr lang="en-US" smtClean="0"/>
              <a:pPr/>
              <a:t>31</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For federal agencies, map is the entire U.S.</a:t>
            </a:r>
            <a:endParaRPr lang="en-US" dirty="0"/>
          </a:p>
        </p:txBody>
      </p:sp>
      <p:sp>
        <p:nvSpPr>
          <p:cNvPr id="4" name="Slide Number Placeholder 3"/>
          <p:cNvSpPr>
            <a:spLocks noGrp="1"/>
          </p:cNvSpPr>
          <p:nvPr>
            <p:ph type="sldNum" sz="quarter" idx="10"/>
          </p:nvPr>
        </p:nvSpPr>
        <p:spPr/>
        <p:txBody>
          <a:bodyPr/>
          <a:lstStyle/>
          <a:p>
            <a:fld id="{E2417F61-51D5-45D0-BED4-B8A5E778877C}" type="slidenum">
              <a:rPr lang="en-US" smtClean="0"/>
              <a:pPr/>
              <a:t>32</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states and federal agencies may use different field names than</a:t>
            </a:r>
            <a:r>
              <a:rPr lang="en-US" baseline="0" dirty="0" smtClean="0"/>
              <a:t> the NID in their local inventories.  Do not need to change their local databases because they map their field to the NID.  For example, the NID calls the unique numerical identifier the NID ID, where as many states called this field National ID.  At this point, they would map their National ID field to the NID ID.  Another example is the Maximum Storage (total storage space in a reservoir below the maximum attainable water surface elevation), one state may call this data field Dam Crest Storage.  This state would link their Dam Crest Storage field to the NID Maximum Storage field.</a:t>
            </a:r>
            <a:endParaRPr lang="en-US" dirty="0"/>
          </a:p>
        </p:txBody>
      </p:sp>
      <p:sp>
        <p:nvSpPr>
          <p:cNvPr id="4" name="Slide Number Placeholder 3"/>
          <p:cNvSpPr>
            <a:spLocks noGrp="1"/>
          </p:cNvSpPr>
          <p:nvPr>
            <p:ph type="sldNum" sz="quarter" idx="10"/>
          </p:nvPr>
        </p:nvSpPr>
        <p:spPr/>
        <p:txBody>
          <a:bodyPr/>
          <a:lstStyle/>
          <a:p>
            <a:fld id="{E2417F61-51D5-45D0-BED4-B8A5E778877C}" type="slidenum">
              <a:rPr lang="en-US" smtClean="0"/>
              <a:pPr/>
              <a:t>33</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An agency only has to perform</a:t>
            </a:r>
            <a:r>
              <a:rPr lang="en-US" baseline="0" dirty="0" smtClean="0"/>
              <a:t> this linking of data one time because the NID upload saves the template for future submittals.  The template will be applied with the next upload of dam data.</a:t>
            </a:r>
            <a:endParaRPr lang="en-US" dirty="0"/>
          </a:p>
        </p:txBody>
      </p:sp>
      <p:sp>
        <p:nvSpPr>
          <p:cNvPr id="4" name="Slide Number Placeholder 3"/>
          <p:cNvSpPr>
            <a:spLocks noGrp="1"/>
          </p:cNvSpPr>
          <p:nvPr>
            <p:ph type="sldNum" sz="quarter" idx="10"/>
          </p:nvPr>
        </p:nvSpPr>
        <p:spPr/>
        <p:txBody>
          <a:bodyPr/>
          <a:lstStyle/>
          <a:p>
            <a:fld id="{E2417F61-51D5-45D0-BED4-B8A5E778877C}" type="slidenum">
              <a:rPr lang="en-US" smtClean="0"/>
              <a:pPr/>
              <a:t>34</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E2417F61-51D5-45D0-BED4-B8A5E778877C}" type="slidenum">
              <a:rPr lang="en-US" smtClean="0"/>
              <a:pPr/>
              <a:t>3</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All</a:t>
            </a:r>
            <a:r>
              <a:rPr lang="en-US" baseline="0" dirty="0" smtClean="0"/>
              <a:t> local data values must be linked to the NID values.  For example, with Owner Type a state may use “private water supply” and that value would be mapped to “private” in the NID.  For downstream hazard potential classification, an agency may use 1,2,3 whereas the NID uses high, significant and low.  In this case, “1,2” are equal to the NID high and “3” is low; this state does not use the significant category.  This step in the upload process allows the agency to use their own data values and at the same time, keep the national data set consistent.</a:t>
            </a:r>
            <a:endParaRPr lang="en-US" dirty="0"/>
          </a:p>
        </p:txBody>
      </p:sp>
      <p:sp>
        <p:nvSpPr>
          <p:cNvPr id="4" name="Slide Number Placeholder 3"/>
          <p:cNvSpPr>
            <a:spLocks noGrp="1"/>
          </p:cNvSpPr>
          <p:nvPr>
            <p:ph type="sldNum" sz="quarter" idx="10"/>
          </p:nvPr>
        </p:nvSpPr>
        <p:spPr/>
        <p:txBody>
          <a:bodyPr/>
          <a:lstStyle/>
          <a:p>
            <a:fld id="{00DB78AC-D1FE-423A-B8A9-4D2DD36861F6}" type="slidenum">
              <a:rPr lang="en-US" smtClean="0"/>
              <a:pPr/>
              <a:t>35</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2013 NID was</a:t>
            </a:r>
            <a:r>
              <a:rPr lang="en-US" baseline="0" dirty="0" smtClean="0"/>
              <a:t> published on the NID web site – 2 May 2013.</a:t>
            </a:r>
            <a:endParaRPr lang="en-US" dirty="0"/>
          </a:p>
        </p:txBody>
      </p:sp>
      <p:sp>
        <p:nvSpPr>
          <p:cNvPr id="4" name="Slide Number Placeholder 3"/>
          <p:cNvSpPr>
            <a:spLocks noGrp="1"/>
          </p:cNvSpPr>
          <p:nvPr>
            <p:ph type="sldNum" sz="quarter" idx="10"/>
          </p:nvPr>
        </p:nvSpPr>
        <p:spPr/>
        <p:txBody>
          <a:bodyPr/>
          <a:lstStyle/>
          <a:p>
            <a:fld id="{E2417F61-51D5-45D0-BED4-B8A5E778877C}" type="slidenum">
              <a:rPr lang="en-US" smtClean="0"/>
              <a:pPr/>
              <a:t>36</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782E2F5-66B8-4952-905F-BF78E9E077BB}" type="slidenum">
              <a:rPr lang="en-US"/>
              <a:pPr/>
              <a:t>37</a:t>
            </a:fld>
            <a:endParaRPr lang="en-US"/>
          </a:p>
        </p:txBody>
      </p:sp>
      <p:sp>
        <p:nvSpPr>
          <p:cNvPr id="95234" name="Rectangle 2"/>
          <p:cNvSpPr>
            <a:spLocks noGrp="1" noRot="1" noChangeAspect="1" noChangeArrowheads="1" noTextEdit="1"/>
          </p:cNvSpPr>
          <p:nvPr>
            <p:ph type="sldImg"/>
          </p:nvPr>
        </p:nvSpPr>
        <p:spPr>
          <a:ln/>
        </p:spPr>
      </p:sp>
      <p:sp>
        <p:nvSpPr>
          <p:cNvPr id="95235" name="Rectangle 3"/>
          <p:cNvSpPr>
            <a:spLocks noGrp="1" noChangeArrowheads="1"/>
          </p:cNvSpPr>
          <p:nvPr>
            <p:ph type="body" idx="1"/>
          </p:nvPr>
        </p:nvSpPr>
        <p:spPr/>
        <p:txBody>
          <a:bodyPr/>
          <a:lstStyle/>
          <a:p>
            <a:endParaRPr lang="en-US" dirty="0"/>
          </a:p>
          <a:p>
            <a:endParaRPr lang="en-US"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Average</a:t>
            </a:r>
            <a:r>
              <a:rPr lang="en-US" baseline="0" dirty="0" smtClean="0"/>
              <a:t> Age of Dam in NID = 55 years old</a:t>
            </a:r>
            <a:endParaRPr lang="en-US" dirty="0"/>
          </a:p>
        </p:txBody>
      </p:sp>
      <p:sp>
        <p:nvSpPr>
          <p:cNvPr id="4" name="Slide Number Placeholder 3"/>
          <p:cNvSpPr>
            <a:spLocks noGrp="1"/>
          </p:cNvSpPr>
          <p:nvPr>
            <p:ph type="sldNum" sz="quarter" idx="10"/>
          </p:nvPr>
        </p:nvSpPr>
        <p:spPr/>
        <p:txBody>
          <a:bodyPr/>
          <a:lstStyle/>
          <a:p>
            <a:fld id="{E2417F61-51D5-45D0-BED4-B8A5E778877C}" type="slidenum">
              <a:rPr lang="en-US" smtClean="0"/>
              <a:pPr/>
              <a:t>41</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36B0755-9F63-4580-99D1-84EA26F4D8C4}" type="slidenum">
              <a:rPr lang="en-US"/>
              <a:pPr/>
              <a:t>43</a:t>
            </a:fld>
            <a:endParaRPr lang="en-US"/>
          </a:p>
        </p:txBody>
      </p:sp>
      <p:sp>
        <p:nvSpPr>
          <p:cNvPr id="86018" name="Rectangle 2"/>
          <p:cNvSpPr>
            <a:spLocks noGrp="1" noRot="1" noChangeAspect="1" noChangeArrowheads="1" noTextEdit="1"/>
          </p:cNvSpPr>
          <p:nvPr>
            <p:ph type="sldImg"/>
          </p:nvPr>
        </p:nvSpPr>
        <p:spPr>
          <a:ln/>
        </p:spPr>
      </p:sp>
      <p:sp>
        <p:nvSpPr>
          <p:cNvPr id="86019"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smtClean="0"/>
          </a:p>
          <a:p>
            <a:endParaRPr lang="en-US" dirty="0"/>
          </a:p>
        </p:txBody>
      </p:sp>
      <p:sp>
        <p:nvSpPr>
          <p:cNvPr id="4" name="Slide Number Placeholder 3"/>
          <p:cNvSpPr>
            <a:spLocks noGrp="1"/>
          </p:cNvSpPr>
          <p:nvPr>
            <p:ph type="sldNum" sz="quarter" idx="10"/>
          </p:nvPr>
        </p:nvSpPr>
        <p:spPr/>
        <p:txBody>
          <a:bodyPr/>
          <a:lstStyle/>
          <a:p>
            <a:fld id="{E2417F61-51D5-45D0-BED4-B8A5E778877C}" type="slidenum">
              <a:rPr lang="en-US" smtClean="0"/>
              <a:pPr/>
              <a:t>51</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Six sections of the Scorecard.</a:t>
            </a:r>
            <a:r>
              <a:rPr lang="en-US" baseline="0" dirty="0" smtClean="0"/>
              <a:t> </a:t>
            </a:r>
          </a:p>
          <a:p>
            <a:r>
              <a:rPr lang="en-US" baseline="0" dirty="0" smtClean="0"/>
              <a:t>V</a:t>
            </a:r>
            <a:r>
              <a:rPr lang="en-US" dirty="0" smtClean="0"/>
              <a:t>alues for each area were devised using expert elicitation of opinion based on perception of relative importance of each subject compared to others. </a:t>
            </a:r>
            <a:endParaRPr lang="en-US" dirty="0"/>
          </a:p>
        </p:txBody>
      </p:sp>
      <p:sp>
        <p:nvSpPr>
          <p:cNvPr id="4" name="Slide Number Placeholder 3"/>
          <p:cNvSpPr>
            <a:spLocks noGrp="1"/>
          </p:cNvSpPr>
          <p:nvPr>
            <p:ph type="sldNum" sz="quarter" idx="10"/>
          </p:nvPr>
        </p:nvSpPr>
        <p:spPr/>
        <p:txBody>
          <a:bodyPr/>
          <a:lstStyle/>
          <a:p>
            <a:fld id="{E2417F61-51D5-45D0-BED4-B8A5E778877C}" type="slidenum">
              <a:rPr lang="en-US" smtClean="0"/>
              <a:pPr/>
              <a:t>52</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28573">
              <a:defRPr/>
            </a:pPr>
            <a:r>
              <a:rPr lang="en-US" baseline="0" dirty="0" smtClean="0"/>
              <a:t>If a District indicates one staffing or funding constraint, they will lose the 1 point available. Scores and colors for funding and staffing questions will self populate based on whether budget constraint or funding constraint is blamed for one or more items not being completed or implemented.</a:t>
            </a:r>
            <a:endParaRPr lang="en-US" dirty="0" smtClean="0"/>
          </a:p>
          <a:p>
            <a:endParaRPr lang="en-US" dirty="0"/>
          </a:p>
        </p:txBody>
      </p:sp>
      <p:sp>
        <p:nvSpPr>
          <p:cNvPr id="4" name="Slide Number Placeholder 3"/>
          <p:cNvSpPr>
            <a:spLocks noGrp="1"/>
          </p:cNvSpPr>
          <p:nvPr>
            <p:ph type="sldNum" sz="quarter" idx="10"/>
          </p:nvPr>
        </p:nvSpPr>
        <p:spPr/>
        <p:txBody>
          <a:bodyPr/>
          <a:lstStyle/>
          <a:p>
            <a:fld id="{E2417F61-51D5-45D0-BED4-B8A5E778877C}" type="slidenum">
              <a:rPr lang="en-US" smtClean="0"/>
              <a:pPr/>
              <a:t>54</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a:ln/>
        </p:spPr>
      </p:sp>
      <p:sp>
        <p:nvSpPr>
          <p:cNvPr id="22531" name="Notes Placeholder 2"/>
          <p:cNvSpPr>
            <a:spLocks noGrp="1"/>
          </p:cNvSpPr>
          <p:nvPr>
            <p:ph type="body" idx="1"/>
          </p:nvPr>
        </p:nvSpPr>
        <p:spPr>
          <a:noFill/>
          <a:ln/>
        </p:spPr>
        <p:txBody>
          <a:bodyPr/>
          <a:lstStyle/>
          <a:p>
            <a:endParaRPr lang="en-US" smtClean="0"/>
          </a:p>
        </p:txBody>
      </p:sp>
      <p:sp>
        <p:nvSpPr>
          <p:cNvPr id="22532" name="Slide Number Placeholder 3"/>
          <p:cNvSpPr>
            <a:spLocks noGrp="1"/>
          </p:cNvSpPr>
          <p:nvPr>
            <p:ph type="sldNum" sz="quarter" idx="5"/>
          </p:nvPr>
        </p:nvSpPr>
        <p:spPr>
          <a:noFill/>
        </p:spPr>
        <p:txBody>
          <a:bodyPr/>
          <a:lstStyle/>
          <a:p>
            <a:pPr defTabSz="926862"/>
            <a:fld id="{05B0FA76-05B7-408A-891C-9CA712D6C68F}" type="slidenum">
              <a:rPr lang="en-US" smtClean="0"/>
              <a:pPr defTabSz="926862"/>
              <a:t>57</a:t>
            </a:fld>
            <a:endParaRPr lang="en-US" dirty="0"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5"/>
          <p:cNvSpPr>
            <a:spLocks noGrp="1" noChangeArrowheads="1"/>
          </p:cNvSpPr>
          <p:nvPr>
            <p:ph type="sldNum" sz="quarter" idx="5"/>
          </p:nvPr>
        </p:nvSpPr>
        <p:spPr>
          <a:ln/>
        </p:spPr>
        <p:txBody>
          <a:bodyPr/>
          <a:lstStyle/>
          <a:p>
            <a:fld id="{2926CD2B-8FE4-48DC-A043-AA0D9CDBF084}" type="slidenum">
              <a:rPr lang="en-US"/>
              <a:pPr/>
              <a:t>58</a:t>
            </a:fld>
            <a:endParaRPr lang="en-US" dirty="0"/>
          </a:p>
        </p:txBody>
      </p:sp>
      <p:sp>
        <p:nvSpPr>
          <p:cNvPr id="988162" name="Rectangle 2"/>
          <p:cNvSpPr>
            <a:spLocks noGrp="1" noRot="1" noChangeAspect="1" noChangeArrowheads="1" noTextEdit="1"/>
          </p:cNvSpPr>
          <p:nvPr>
            <p:ph type="sldImg"/>
          </p:nvPr>
        </p:nvSpPr>
        <p:spPr>
          <a:xfrm>
            <a:off x="1181100" y="696913"/>
            <a:ext cx="4648200" cy="3487737"/>
          </a:xfrm>
          <a:ln/>
        </p:spPr>
      </p:sp>
      <p:sp>
        <p:nvSpPr>
          <p:cNvPr id="988163" name="Rectangle 3"/>
          <p:cNvSpPr>
            <a:spLocks noGrp="1" noChangeArrowheads="1"/>
          </p:cNvSpPr>
          <p:nvPr>
            <p:ph type="body" idx="1"/>
          </p:nvPr>
        </p:nvSpPr>
        <p:spPr>
          <a:xfrm>
            <a:off x="701676" y="4416429"/>
            <a:ext cx="5607050" cy="4183062"/>
          </a:xfrm>
        </p:spPr>
        <p:txBody>
          <a:bodyPr/>
          <a:lstStyle/>
          <a:p>
            <a:pPr defTabSz="918823">
              <a:defRPr/>
            </a:pPr>
            <a:endParaRPr lang="en-US" dirty="0"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Consistent</a:t>
            </a:r>
            <a:r>
              <a:rPr lang="en-US" baseline="0" dirty="0" smtClean="0"/>
              <a:t> interface outputs consistent data.</a:t>
            </a:r>
          </a:p>
          <a:p>
            <a:r>
              <a:rPr lang="en-US" baseline="0" dirty="0" smtClean="0"/>
              <a:t>Simply data collection – also means one-time data entry.</a:t>
            </a:r>
          </a:p>
          <a:p>
            <a:r>
              <a:rPr lang="en-US" baseline="0" dirty="0" smtClean="0"/>
              <a:t>Web version allows all USACE to view information but the District </a:t>
            </a:r>
            <a:r>
              <a:rPr lang="en-US" baseline="0" dirty="0" err="1" smtClean="0"/>
              <a:t>Segurança</a:t>
            </a:r>
            <a:r>
              <a:rPr lang="en-US" baseline="0" dirty="0" smtClean="0"/>
              <a:t> de </a:t>
            </a:r>
            <a:r>
              <a:rPr lang="en-US" baseline="0" dirty="0" err="1" smtClean="0"/>
              <a:t>BarragensProgram</a:t>
            </a:r>
            <a:r>
              <a:rPr lang="en-US" baseline="0" dirty="0" smtClean="0"/>
              <a:t> Manager (and persons they select) can edit the data.  Information contained in the DSPMT is For Official Use Only.</a:t>
            </a:r>
            <a:endParaRPr lang="en-US" dirty="0"/>
          </a:p>
        </p:txBody>
      </p:sp>
      <p:sp>
        <p:nvSpPr>
          <p:cNvPr id="4" name="Slide Number Placeholder 3"/>
          <p:cNvSpPr>
            <a:spLocks noGrp="1"/>
          </p:cNvSpPr>
          <p:nvPr>
            <p:ph type="sldNum" sz="quarter" idx="10"/>
          </p:nvPr>
        </p:nvSpPr>
        <p:spPr/>
        <p:txBody>
          <a:bodyPr/>
          <a:lstStyle/>
          <a:p>
            <a:fld id="{E2417F61-51D5-45D0-BED4-B8A5E778877C}" type="slidenum">
              <a:rPr lang="en-US" smtClean="0"/>
              <a:pPr/>
              <a:t>6</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p:cNvSpPr>
            <a:spLocks noGrp="1" noChangeArrowheads="1"/>
          </p:cNvSpPr>
          <p:nvPr>
            <p:ph type="ftr" sz="quarter" idx="4"/>
          </p:nvPr>
        </p:nvSpPr>
        <p:spPr>
          <a:ln/>
        </p:spPr>
        <p:txBody>
          <a:bodyPr/>
          <a:lstStyle/>
          <a:p>
            <a:r>
              <a:rPr lang="en-US" dirty="0" err="1" smtClean="0"/>
              <a:t>Segurança</a:t>
            </a:r>
            <a:r>
              <a:rPr lang="en-US" dirty="0" smtClean="0"/>
              <a:t> de </a:t>
            </a:r>
            <a:r>
              <a:rPr lang="en-US" dirty="0" err="1" smtClean="0"/>
              <a:t>BarragensTerminology</a:t>
            </a:r>
            <a:endParaRPr lang="en-US" dirty="0"/>
          </a:p>
        </p:txBody>
      </p:sp>
      <p:sp>
        <p:nvSpPr>
          <p:cNvPr id="5" name="Rectangle 7"/>
          <p:cNvSpPr>
            <a:spLocks noGrp="1" noChangeArrowheads="1"/>
          </p:cNvSpPr>
          <p:nvPr>
            <p:ph type="sldNum" sz="quarter" idx="5"/>
          </p:nvPr>
        </p:nvSpPr>
        <p:spPr>
          <a:ln/>
        </p:spPr>
        <p:txBody>
          <a:bodyPr/>
          <a:lstStyle/>
          <a:p>
            <a:fld id="{26253BF8-B11B-4666-80F5-226B0F53F9AB}" type="slidenum">
              <a:rPr lang="en-US"/>
              <a:pPr/>
              <a:t>59</a:t>
            </a:fld>
            <a:endParaRPr lang="en-US" dirty="0"/>
          </a:p>
        </p:txBody>
      </p:sp>
      <p:sp>
        <p:nvSpPr>
          <p:cNvPr id="116738" name="Rectangle 2"/>
          <p:cNvSpPr>
            <a:spLocks noGrp="1" noRot="1" noChangeAspect="1" noChangeArrowheads="1" noTextEdit="1"/>
          </p:cNvSpPr>
          <p:nvPr>
            <p:ph type="sldImg"/>
          </p:nvPr>
        </p:nvSpPr>
        <p:spPr>
          <a:ln/>
        </p:spPr>
      </p:sp>
      <p:sp>
        <p:nvSpPr>
          <p:cNvPr id="116739"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Need to make sure updating inventory-type information</a:t>
            </a:r>
            <a:r>
              <a:rPr lang="en-US" baseline="0" dirty="0" smtClean="0"/>
              <a:t> as well as performance measures.</a:t>
            </a:r>
          </a:p>
          <a:p>
            <a:r>
              <a:rPr lang="en-US" baseline="0" dirty="0" smtClean="0"/>
              <a:t>Potential information to update based on inspection – inspection date, identified deficiencies, estimated cost of remediation, priority ratings, etc.</a:t>
            </a:r>
            <a:endParaRPr lang="en-US" dirty="0"/>
          </a:p>
        </p:txBody>
      </p:sp>
      <p:sp>
        <p:nvSpPr>
          <p:cNvPr id="4" name="Slide Number Placeholder 3"/>
          <p:cNvSpPr>
            <a:spLocks noGrp="1"/>
          </p:cNvSpPr>
          <p:nvPr>
            <p:ph type="sldNum" sz="quarter" idx="10"/>
          </p:nvPr>
        </p:nvSpPr>
        <p:spPr/>
        <p:txBody>
          <a:bodyPr/>
          <a:lstStyle/>
          <a:p>
            <a:fld id="{E2417F61-51D5-45D0-BED4-B8A5E778877C}" type="slidenum">
              <a:rPr lang="en-US" smtClean="0"/>
              <a:pPr/>
              <a:t>7</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2417F61-51D5-45D0-BED4-B8A5E778877C}" type="slidenum">
              <a:rPr lang="en-US" smtClean="0"/>
              <a:pPr/>
              <a:t>9</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28573">
              <a:defRPr/>
            </a:pPr>
            <a:r>
              <a:rPr lang="en-US" dirty="0" smtClean="0"/>
              <a:t>DSPPM2</a:t>
            </a:r>
            <a:r>
              <a:rPr lang="en-US" baseline="0" dirty="0" smtClean="0"/>
              <a:t> documents s</a:t>
            </a:r>
            <a:r>
              <a:rPr lang="en-US" dirty="0" smtClean="0"/>
              <a:t>taff size, expertise and experience</a:t>
            </a:r>
          </a:p>
          <a:p>
            <a:endParaRPr lang="en-US" dirty="0"/>
          </a:p>
        </p:txBody>
      </p:sp>
      <p:sp>
        <p:nvSpPr>
          <p:cNvPr id="4" name="Slide Number Placeholder 3"/>
          <p:cNvSpPr>
            <a:spLocks noGrp="1"/>
          </p:cNvSpPr>
          <p:nvPr>
            <p:ph type="sldNum" sz="quarter" idx="10"/>
          </p:nvPr>
        </p:nvSpPr>
        <p:spPr/>
        <p:txBody>
          <a:bodyPr/>
          <a:lstStyle/>
          <a:p>
            <a:fld id="{E2417F61-51D5-45D0-BED4-B8A5E778877C}" type="slidenum">
              <a:rPr lang="en-US" smtClean="0"/>
              <a:pPr/>
              <a:t>10</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28573">
              <a:defRPr/>
            </a:pPr>
            <a:r>
              <a:rPr lang="en-US" baseline="0" dirty="0" smtClean="0"/>
              <a:t>Tabs on the bottom represent different sections of this performance measure.</a:t>
            </a:r>
            <a:endParaRPr lang="en-US" dirty="0" smtClean="0"/>
          </a:p>
        </p:txBody>
      </p:sp>
      <p:sp>
        <p:nvSpPr>
          <p:cNvPr id="4" name="Slide Number Placeholder 3"/>
          <p:cNvSpPr>
            <a:spLocks noGrp="1"/>
          </p:cNvSpPr>
          <p:nvPr>
            <p:ph type="sldNum" sz="quarter" idx="10"/>
          </p:nvPr>
        </p:nvSpPr>
        <p:spPr/>
        <p:txBody>
          <a:bodyPr/>
          <a:lstStyle/>
          <a:p>
            <a:fld id="{E2417F61-51D5-45D0-BED4-B8A5E778877C}" type="slidenum">
              <a:rPr lang="en-US" smtClean="0"/>
              <a:pPr/>
              <a:t>12</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28573">
              <a:defRPr/>
            </a:pPr>
            <a:r>
              <a:rPr lang="en-US" baseline="0" dirty="0" smtClean="0"/>
              <a:t>Questions differ based on if the dam is need of remediation.</a:t>
            </a:r>
            <a:endParaRPr lang="en-US" dirty="0" smtClean="0"/>
          </a:p>
        </p:txBody>
      </p:sp>
      <p:sp>
        <p:nvSpPr>
          <p:cNvPr id="4" name="Slide Number Placeholder 3"/>
          <p:cNvSpPr>
            <a:spLocks noGrp="1"/>
          </p:cNvSpPr>
          <p:nvPr>
            <p:ph type="sldNum" sz="quarter" idx="10"/>
          </p:nvPr>
        </p:nvSpPr>
        <p:spPr/>
        <p:txBody>
          <a:bodyPr/>
          <a:lstStyle/>
          <a:p>
            <a:fld id="{E2417F61-51D5-45D0-BED4-B8A5E778877C}" type="slidenum">
              <a:rPr lang="en-US" smtClean="0"/>
              <a:pPr/>
              <a:t>13</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District can prioritize, Division</a:t>
            </a:r>
            <a:r>
              <a:rPr lang="en-US" baseline="0" dirty="0" smtClean="0"/>
              <a:t> can add priorities, HQ can rank.</a:t>
            </a:r>
          </a:p>
          <a:p>
            <a:r>
              <a:rPr lang="en-US" baseline="0" dirty="0" smtClean="0"/>
              <a:t>Deficiency spreadsheet beneficial to budget process, worked very well in SWD.</a:t>
            </a:r>
            <a:endParaRPr lang="en-US" dirty="0"/>
          </a:p>
        </p:txBody>
      </p:sp>
      <p:sp>
        <p:nvSpPr>
          <p:cNvPr id="4" name="Slide Number Placeholder 3"/>
          <p:cNvSpPr>
            <a:spLocks noGrp="1"/>
          </p:cNvSpPr>
          <p:nvPr>
            <p:ph type="sldNum" sz="quarter" idx="10"/>
          </p:nvPr>
        </p:nvSpPr>
        <p:spPr/>
        <p:txBody>
          <a:bodyPr/>
          <a:lstStyle/>
          <a:p>
            <a:fld id="{E2417F61-51D5-45D0-BED4-B8A5E778877C}" type="slidenum">
              <a:rPr lang="en-US" smtClean="0"/>
              <a:pPr/>
              <a:t>14</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34150" y="152400"/>
            <a:ext cx="2152650" cy="59737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76200" y="152400"/>
            <a:ext cx="6305550" cy="59737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Slide Number Placeholder 3"/>
          <p:cNvSpPr>
            <a:spLocks noGrp="1"/>
          </p:cNvSpPr>
          <p:nvPr>
            <p:ph type="sldNum" sz="quarter" idx="10"/>
          </p:nvPr>
        </p:nvSpPr>
        <p:spPr/>
        <p:txBody>
          <a:bodyPr/>
          <a:lstStyle>
            <a:lvl1pPr>
              <a:defRPr/>
            </a:lvl1pPr>
          </a:lstStyle>
          <a:p>
            <a:fld id="{F4B7F1BA-D67F-4C9B-A45C-B616BB130228}" type="slidenum">
              <a:rPr lang="en-US"/>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D03CC7D5-AADD-49FA-8209-475AB0712B2E}" type="slidenum">
              <a:rPr lang="en-US"/>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Slide Number Placeholder 3"/>
          <p:cNvSpPr>
            <a:spLocks noGrp="1"/>
          </p:cNvSpPr>
          <p:nvPr>
            <p:ph type="sldNum" sz="quarter" idx="10"/>
          </p:nvPr>
        </p:nvSpPr>
        <p:spPr/>
        <p:txBody>
          <a:bodyPr/>
          <a:lstStyle>
            <a:lvl1pPr>
              <a:defRPr/>
            </a:lvl1pPr>
          </a:lstStyle>
          <a:p>
            <a:fld id="{6195FBA0-85FA-41DD-A1DD-482288AB0F1B}" type="slidenum">
              <a:rPr lang="en-US"/>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3886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3886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p:cNvSpPr>
          <p:nvPr>
            <p:ph type="sldNum" sz="quarter" idx="10"/>
          </p:nvPr>
        </p:nvSpPr>
        <p:spPr/>
        <p:txBody>
          <a:bodyPr/>
          <a:lstStyle>
            <a:lvl1pPr>
              <a:defRPr/>
            </a:lvl1pPr>
          </a:lstStyle>
          <a:p>
            <a:fld id="{FAD4C019-37C7-4484-AE0D-6330E9A36984}" type="slidenum">
              <a:rPr lang="en-US"/>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0"/>
          </p:nvPr>
        </p:nvSpPr>
        <p:spPr/>
        <p:txBody>
          <a:bodyPr/>
          <a:lstStyle>
            <a:lvl1pPr>
              <a:defRPr/>
            </a:lvl1pPr>
          </a:lstStyle>
          <a:p>
            <a:fld id="{978772D2-7AE8-4A93-AA45-9019B250B68F}" type="slidenum">
              <a:rPr lang="en-US"/>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Slide Number Placeholder 2"/>
          <p:cNvSpPr>
            <a:spLocks noGrp="1"/>
          </p:cNvSpPr>
          <p:nvPr>
            <p:ph type="sldNum" sz="quarter" idx="10"/>
          </p:nvPr>
        </p:nvSpPr>
        <p:spPr/>
        <p:txBody>
          <a:bodyPr/>
          <a:lstStyle>
            <a:lvl1pPr>
              <a:defRPr/>
            </a:lvl1pPr>
          </a:lstStyle>
          <a:p>
            <a:fld id="{62ABEF5F-8FA6-440F-B410-7B1ED1EF4D37}" type="slidenum">
              <a:rPr lang="en-US"/>
              <a:pPr/>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fld id="{82BF0D79-5E21-4B51-83BC-01370C6300A1}" type="slidenum">
              <a:rPr lang="en-US"/>
              <a:pPr/>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fld id="{D8660489-68D3-439A-9BFF-659C217B7CE4}" type="slidenum">
              <a:rPr lang="en-US"/>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fld id="{E100AD57-2CF4-4544-96CA-35FCAB7A7A6B}" type="slidenum">
              <a:rPr lang="en-US"/>
              <a:pPr/>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F4F2CABE-9980-4043-AA6F-5024EEE23119}" type="slidenum">
              <a:rPr lang="en-US"/>
              <a:pPr/>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21176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2117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0D79B778-9B5B-44B4-90AA-9D0DD5F65344}" type="slidenum">
              <a:rPr lang="en-US"/>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17" Type="http://schemas.openxmlformats.org/officeDocument/2006/relationships/image" Target="../media/image5.jpeg"/><Relationship Id="rId2" Type="http://schemas.openxmlformats.org/officeDocument/2006/relationships/slideLayout" Target="../slideLayouts/slideLayout2.xml"/><Relationship Id="rId16" Type="http://schemas.openxmlformats.org/officeDocument/2006/relationships/image" Target="../media/image4.gi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3.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1062" name="Picture 38"/>
          <p:cNvPicPr>
            <a:picLocks noChangeAspect="1" noChangeArrowheads="1"/>
          </p:cNvPicPr>
          <p:nvPr userDrawn="1"/>
        </p:nvPicPr>
        <p:blipFill>
          <a:blip r:embed="rId13" cstate="print"/>
          <a:srcRect/>
          <a:stretch>
            <a:fillRect/>
          </a:stretch>
        </p:blipFill>
        <p:spPr bwMode="auto">
          <a:xfrm>
            <a:off x="3886200" y="3448050"/>
            <a:ext cx="5257800" cy="3409950"/>
          </a:xfrm>
          <a:prstGeom prst="rect">
            <a:avLst/>
          </a:prstGeom>
          <a:noFill/>
          <a:ln w="9525">
            <a:noFill/>
            <a:miter lim="800000"/>
            <a:headEnd/>
            <a:tailEnd/>
          </a:ln>
          <a:effectLst/>
        </p:spPr>
      </p:pic>
      <p:pic>
        <p:nvPicPr>
          <p:cNvPr id="1063" name="Picture 39"/>
          <p:cNvPicPr>
            <a:picLocks noChangeAspect="1" noChangeArrowheads="1"/>
          </p:cNvPicPr>
          <p:nvPr userDrawn="1"/>
        </p:nvPicPr>
        <p:blipFill>
          <a:blip r:embed="rId14" cstate="print"/>
          <a:srcRect/>
          <a:stretch>
            <a:fillRect/>
          </a:stretch>
        </p:blipFill>
        <p:spPr bwMode="auto">
          <a:xfrm>
            <a:off x="5029200" y="1676400"/>
            <a:ext cx="4114800" cy="2324100"/>
          </a:xfrm>
          <a:prstGeom prst="rect">
            <a:avLst/>
          </a:prstGeom>
          <a:noFill/>
          <a:ln w="9525">
            <a:noFill/>
            <a:miter lim="800000"/>
            <a:headEnd/>
            <a:tailEnd/>
          </a:ln>
          <a:effectLst/>
        </p:spPr>
      </p:pic>
      <p:sp>
        <p:nvSpPr>
          <p:cNvPr id="13" name="Freeform 12"/>
          <p:cNvSpPr/>
          <p:nvPr userDrawn="1"/>
        </p:nvSpPr>
        <p:spPr>
          <a:xfrm>
            <a:off x="0" y="-7258"/>
            <a:ext cx="9129486" cy="6894286"/>
          </a:xfrm>
          <a:custGeom>
            <a:avLst/>
            <a:gdLst>
              <a:gd name="connsiteX0" fmla="*/ 0 w 9129486"/>
              <a:gd name="connsiteY0" fmla="*/ 0 h 6894286"/>
              <a:gd name="connsiteX1" fmla="*/ 9129486 w 9129486"/>
              <a:gd name="connsiteY1" fmla="*/ 0 h 6894286"/>
              <a:gd name="connsiteX2" fmla="*/ 9129486 w 9129486"/>
              <a:gd name="connsiteY2" fmla="*/ 1669143 h 6894286"/>
              <a:gd name="connsiteX3" fmla="*/ 8824686 w 9129486"/>
              <a:gd name="connsiteY3" fmla="*/ 1669143 h 6894286"/>
              <a:gd name="connsiteX4" fmla="*/ 8432800 w 9129486"/>
              <a:gd name="connsiteY4" fmla="*/ 1683657 h 6894286"/>
              <a:gd name="connsiteX5" fmla="*/ 8026400 w 9129486"/>
              <a:gd name="connsiteY5" fmla="*/ 1756229 h 6894286"/>
              <a:gd name="connsiteX6" fmla="*/ 7649029 w 9129486"/>
              <a:gd name="connsiteY6" fmla="*/ 1872343 h 6894286"/>
              <a:gd name="connsiteX7" fmla="*/ 7097486 w 9129486"/>
              <a:gd name="connsiteY7" fmla="*/ 2061029 h 6894286"/>
              <a:gd name="connsiteX8" fmla="*/ 6647543 w 9129486"/>
              <a:gd name="connsiteY8" fmla="*/ 2278743 h 6894286"/>
              <a:gd name="connsiteX9" fmla="*/ 6313714 w 9129486"/>
              <a:gd name="connsiteY9" fmla="*/ 2496457 h 6894286"/>
              <a:gd name="connsiteX10" fmla="*/ 5892800 w 9129486"/>
              <a:gd name="connsiteY10" fmla="*/ 2844800 h 6894286"/>
              <a:gd name="connsiteX11" fmla="*/ 5457371 w 9129486"/>
              <a:gd name="connsiteY11" fmla="*/ 3251200 h 6894286"/>
              <a:gd name="connsiteX12" fmla="*/ 5138057 w 9129486"/>
              <a:gd name="connsiteY12" fmla="*/ 3628571 h 6894286"/>
              <a:gd name="connsiteX13" fmla="*/ 4804229 w 9129486"/>
              <a:gd name="connsiteY13" fmla="*/ 4107543 h 6894286"/>
              <a:gd name="connsiteX14" fmla="*/ 4542971 w 9129486"/>
              <a:gd name="connsiteY14" fmla="*/ 4601029 h 6894286"/>
              <a:gd name="connsiteX15" fmla="*/ 4296229 w 9129486"/>
              <a:gd name="connsiteY15" fmla="*/ 5210629 h 6894286"/>
              <a:gd name="connsiteX16" fmla="*/ 4136571 w 9129486"/>
              <a:gd name="connsiteY16" fmla="*/ 5820229 h 6894286"/>
              <a:gd name="connsiteX17" fmla="*/ 4064000 w 9129486"/>
              <a:gd name="connsiteY17" fmla="*/ 6299200 h 6894286"/>
              <a:gd name="connsiteX18" fmla="*/ 4020457 w 9129486"/>
              <a:gd name="connsiteY18" fmla="*/ 6894286 h 6894286"/>
              <a:gd name="connsiteX19" fmla="*/ 0 w 9129486"/>
              <a:gd name="connsiteY19" fmla="*/ 6865257 h 6894286"/>
              <a:gd name="connsiteX20" fmla="*/ 0 w 9129486"/>
              <a:gd name="connsiteY20" fmla="*/ 0 h 6894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129486" h="6894286">
                <a:moveTo>
                  <a:pt x="0" y="0"/>
                </a:moveTo>
                <a:lnTo>
                  <a:pt x="9129486" y="0"/>
                </a:lnTo>
                <a:lnTo>
                  <a:pt x="9129486" y="1669143"/>
                </a:lnTo>
                <a:lnTo>
                  <a:pt x="8824686" y="1669143"/>
                </a:lnTo>
                <a:lnTo>
                  <a:pt x="8432800" y="1683657"/>
                </a:lnTo>
                <a:lnTo>
                  <a:pt x="8026400" y="1756229"/>
                </a:lnTo>
                <a:lnTo>
                  <a:pt x="7649029" y="1872343"/>
                </a:lnTo>
                <a:lnTo>
                  <a:pt x="7097486" y="2061029"/>
                </a:lnTo>
                <a:lnTo>
                  <a:pt x="6647543" y="2278743"/>
                </a:lnTo>
                <a:lnTo>
                  <a:pt x="6313714" y="2496457"/>
                </a:lnTo>
                <a:lnTo>
                  <a:pt x="5892800" y="2844800"/>
                </a:lnTo>
                <a:lnTo>
                  <a:pt x="5457371" y="3251200"/>
                </a:lnTo>
                <a:lnTo>
                  <a:pt x="5138057" y="3628571"/>
                </a:lnTo>
                <a:lnTo>
                  <a:pt x="4804229" y="4107543"/>
                </a:lnTo>
                <a:lnTo>
                  <a:pt x="4542971" y="4601029"/>
                </a:lnTo>
                <a:lnTo>
                  <a:pt x="4296229" y="5210629"/>
                </a:lnTo>
                <a:lnTo>
                  <a:pt x="4136571" y="5820229"/>
                </a:lnTo>
                <a:lnTo>
                  <a:pt x="4064000" y="6299200"/>
                </a:lnTo>
                <a:lnTo>
                  <a:pt x="4020457" y="6894286"/>
                </a:lnTo>
                <a:lnTo>
                  <a:pt x="0" y="6865257"/>
                </a:lnTo>
                <a:lnTo>
                  <a:pt x="0" y="0"/>
                </a:lnTo>
                <a:close/>
              </a:path>
            </a:pathLst>
          </a:custGeom>
          <a:solidFill>
            <a:schemeClr val="bg1">
              <a:lumMod val="95000"/>
            </a:schemeClr>
          </a:solidFill>
          <a:ln w="571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32" name="Picture 8" descr="USACE_logo"/>
          <p:cNvPicPr>
            <a:picLocks noChangeAspect="1" noChangeArrowheads="1"/>
          </p:cNvPicPr>
          <p:nvPr userDrawn="1"/>
        </p:nvPicPr>
        <p:blipFill>
          <a:blip r:embed="rId15" cstate="print"/>
          <a:srcRect/>
          <a:stretch>
            <a:fillRect/>
          </a:stretch>
        </p:blipFill>
        <p:spPr bwMode="auto">
          <a:xfrm>
            <a:off x="228600" y="5081588"/>
            <a:ext cx="1371600" cy="938213"/>
          </a:xfrm>
          <a:prstGeom prst="rect">
            <a:avLst/>
          </a:prstGeom>
          <a:noFill/>
        </p:spPr>
      </p:pic>
      <p:sp>
        <p:nvSpPr>
          <p:cNvPr id="1043" name="Line 19"/>
          <p:cNvSpPr>
            <a:spLocks noChangeShapeType="1"/>
          </p:cNvSpPr>
          <p:nvPr/>
        </p:nvSpPr>
        <p:spPr bwMode="auto">
          <a:xfrm>
            <a:off x="4953000" y="3962400"/>
            <a:ext cx="4191000" cy="0"/>
          </a:xfrm>
          <a:prstGeom prst="line">
            <a:avLst/>
          </a:prstGeom>
          <a:noFill/>
          <a:ln w="63500">
            <a:solidFill>
              <a:schemeClr val="bg1"/>
            </a:solidFill>
            <a:round/>
            <a:headEnd/>
            <a:tailEnd/>
          </a:ln>
          <a:effectLst/>
        </p:spPr>
        <p:txBody>
          <a:bodyPr/>
          <a:lstStyle/>
          <a:p>
            <a:endParaRPr lang="en-US"/>
          </a:p>
        </p:txBody>
      </p:sp>
      <p:sp>
        <p:nvSpPr>
          <p:cNvPr id="1026" name="Rectangle 2"/>
          <p:cNvSpPr>
            <a:spLocks noGrp="1" noChangeArrowheads="1"/>
          </p:cNvSpPr>
          <p:nvPr>
            <p:ph type="title"/>
          </p:nvPr>
        </p:nvSpPr>
        <p:spPr bwMode="auto">
          <a:xfrm>
            <a:off x="76200" y="152400"/>
            <a:ext cx="6324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PRESENTATION TITLE</a:t>
            </a:r>
          </a:p>
        </p:txBody>
      </p:sp>
      <p:sp>
        <p:nvSpPr>
          <p:cNvPr id="1033" name="Text Box 9"/>
          <p:cNvSpPr txBox="1">
            <a:spLocks noChangeArrowheads="1"/>
          </p:cNvSpPr>
          <p:nvPr/>
        </p:nvSpPr>
        <p:spPr bwMode="auto">
          <a:xfrm>
            <a:off x="136525" y="6096000"/>
            <a:ext cx="2454275" cy="549275"/>
          </a:xfrm>
          <a:prstGeom prst="rect">
            <a:avLst/>
          </a:prstGeom>
          <a:noFill/>
          <a:ln w="9525">
            <a:noFill/>
            <a:miter lim="800000"/>
            <a:headEnd/>
            <a:tailEnd/>
          </a:ln>
          <a:effectLst/>
        </p:spPr>
        <p:txBody>
          <a:bodyPr wrap="square">
            <a:spAutoFit/>
          </a:bodyPr>
          <a:lstStyle/>
          <a:p>
            <a:r>
              <a:rPr lang="en-US" sz="1200" b="1" dirty="0" smtClean="0"/>
              <a:t>Corps </a:t>
            </a:r>
            <a:r>
              <a:rPr lang="en-US" sz="1200" b="1" dirty="0"/>
              <a:t>of Engineers</a:t>
            </a:r>
          </a:p>
          <a:p>
            <a:r>
              <a:rPr lang="en-US" b="1" dirty="0"/>
              <a:t>BUILDING STRONG</a:t>
            </a:r>
            <a:r>
              <a:rPr lang="en-US" sz="1400" b="1" baseline="-25000" dirty="0"/>
              <a:t>®</a:t>
            </a:r>
          </a:p>
        </p:txBody>
      </p:sp>
      <p:pic>
        <p:nvPicPr>
          <p:cNvPr id="10" name="Picture 23"/>
          <p:cNvPicPr/>
          <p:nvPr userDrawn="1"/>
        </p:nvPicPr>
        <p:blipFill>
          <a:blip r:embed="rId16" cstate="print">
            <a:extLst>
              <a:ext uri="{28A0092B-C50C-407E-A947-70E740481C1C}">
                <a14:useLocalDpi xmlns:a14="http://schemas.microsoft.com/office/drawing/2010/main" val="0"/>
              </a:ext>
            </a:extLst>
          </a:blip>
          <a:srcRect/>
          <a:stretch>
            <a:fillRect/>
          </a:stretch>
        </p:blipFill>
        <p:spPr bwMode="auto">
          <a:xfrm>
            <a:off x="228600" y="3886200"/>
            <a:ext cx="1207672" cy="1131304"/>
          </a:xfrm>
          <a:prstGeom prst="rect">
            <a:avLst/>
          </a:prstGeom>
          <a:noFill/>
        </p:spPr>
      </p:pic>
      <p:pic>
        <p:nvPicPr>
          <p:cNvPr id="11" name="Picture 25"/>
          <p:cNvPicPr/>
          <p:nvPr userDrawn="1"/>
        </p:nvPicPr>
        <p:blipFill>
          <a:blip r:embed="rId17" cstate="print">
            <a:extLst>
              <a:ext uri="{28A0092B-C50C-407E-A947-70E740481C1C}">
                <a14:useLocalDpi xmlns:a14="http://schemas.microsoft.com/office/drawing/2010/main" val="0"/>
              </a:ext>
            </a:extLst>
          </a:blip>
          <a:srcRect/>
          <a:stretch>
            <a:fillRect/>
          </a:stretch>
        </p:blipFill>
        <p:spPr bwMode="auto">
          <a:xfrm>
            <a:off x="1676400" y="3886200"/>
            <a:ext cx="1143000" cy="1143000"/>
          </a:xfrm>
          <a:prstGeom prst="rect">
            <a:avLst/>
          </a:prstGeom>
          <a:noFill/>
        </p:spPr>
      </p:pic>
    </p:spTree>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Lst>
  <p:txStyles>
    <p:titleStyle>
      <a:lvl1pPr algn="l" rtl="0" fontAlgn="base">
        <a:spcBef>
          <a:spcPct val="0"/>
        </a:spcBef>
        <a:spcAft>
          <a:spcPct val="0"/>
        </a:spcAft>
        <a:defRPr sz="3600" b="1">
          <a:solidFill>
            <a:schemeClr val="tx2"/>
          </a:solidFill>
          <a:latin typeface="+mj-lt"/>
          <a:ea typeface="+mj-ea"/>
          <a:cs typeface="+mj-cs"/>
        </a:defRPr>
      </a:lvl1pPr>
      <a:lvl2pPr algn="l" rtl="0" fontAlgn="base">
        <a:spcBef>
          <a:spcPct val="0"/>
        </a:spcBef>
        <a:spcAft>
          <a:spcPct val="0"/>
        </a:spcAft>
        <a:defRPr sz="3600" b="1">
          <a:solidFill>
            <a:schemeClr val="tx2"/>
          </a:solidFill>
          <a:latin typeface="Arial" charset="0"/>
        </a:defRPr>
      </a:lvl2pPr>
      <a:lvl3pPr algn="l" rtl="0" fontAlgn="base">
        <a:spcBef>
          <a:spcPct val="0"/>
        </a:spcBef>
        <a:spcAft>
          <a:spcPct val="0"/>
        </a:spcAft>
        <a:defRPr sz="3600" b="1">
          <a:solidFill>
            <a:schemeClr val="tx2"/>
          </a:solidFill>
          <a:latin typeface="Arial" charset="0"/>
        </a:defRPr>
      </a:lvl3pPr>
      <a:lvl4pPr algn="l" rtl="0" fontAlgn="base">
        <a:spcBef>
          <a:spcPct val="0"/>
        </a:spcBef>
        <a:spcAft>
          <a:spcPct val="0"/>
        </a:spcAft>
        <a:defRPr sz="3600" b="1">
          <a:solidFill>
            <a:schemeClr val="tx2"/>
          </a:solidFill>
          <a:latin typeface="Arial" charset="0"/>
        </a:defRPr>
      </a:lvl4pPr>
      <a:lvl5pPr algn="l" rtl="0" fontAlgn="base">
        <a:spcBef>
          <a:spcPct val="0"/>
        </a:spcBef>
        <a:spcAft>
          <a:spcPct val="0"/>
        </a:spcAft>
        <a:defRPr sz="3600" b="1">
          <a:solidFill>
            <a:schemeClr val="tx2"/>
          </a:solidFill>
          <a:latin typeface="Arial" charset="0"/>
        </a:defRPr>
      </a:lvl5pPr>
      <a:lvl6pPr marL="457200" algn="l" rtl="0" fontAlgn="base">
        <a:spcBef>
          <a:spcPct val="0"/>
        </a:spcBef>
        <a:spcAft>
          <a:spcPct val="0"/>
        </a:spcAft>
        <a:defRPr sz="3600" b="1">
          <a:solidFill>
            <a:schemeClr val="tx2"/>
          </a:solidFill>
          <a:latin typeface="Arial" charset="0"/>
        </a:defRPr>
      </a:lvl6pPr>
      <a:lvl7pPr marL="914400" algn="l" rtl="0" fontAlgn="base">
        <a:spcBef>
          <a:spcPct val="0"/>
        </a:spcBef>
        <a:spcAft>
          <a:spcPct val="0"/>
        </a:spcAft>
        <a:defRPr sz="3600" b="1">
          <a:solidFill>
            <a:schemeClr val="tx2"/>
          </a:solidFill>
          <a:latin typeface="Arial" charset="0"/>
        </a:defRPr>
      </a:lvl7pPr>
      <a:lvl8pPr marL="1371600" algn="l" rtl="0" fontAlgn="base">
        <a:spcBef>
          <a:spcPct val="0"/>
        </a:spcBef>
        <a:spcAft>
          <a:spcPct val="0"/>
        </a:spcAft>
        <a:defRPr sz="3600" b="1">
          <a:solidFill>
            <a:schemeClr val="tx2"/>
          </a:solidFill>
          <a:latin typeface="Arial" charset="0"/>
        </a:defRPr>
      </a:lvl8pPr>
      <a:lvl9pPr marL="1828800" algn="l" rtl="0" fontAlgn="base">
        <a:spcBef>
          <a:spcPct val="0"/>
        </a:spcBef>
        <a:spcAft>
          <a:spcPct val="0"/>
        </a:spcAft>
        <a:defRPr sz="3600" b="1">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075" name="Rectangle 3"/>
          <p:cNvSpPr>
            <a:spLocks noGrp="1" noChangeArrowheads="1"/>
          </p:cNvSpPr>
          <p:nvPr>
            <p:ph type="body" idx="1"/>
          </p:nvPr>
        </p:nvSpPr>
        <p:spPr bwMode="auto">
          <a:xfrm>
            <a:off x="457200" y="1600200"/>
            <a:ext cx="8229600" cy="3886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 Second level</a:t>
            </a:r>
          </a:p>
          <a:p>
            <a:pPr lvl="2"/>
            <a:r>
              <a:rPr lang="en-US" smtClean="0"/>
              <a:t>Third level</a:t>
            </a:r>
          </a:p>
          <a:p>
            <a:pPr lvl="3"/>
            <a:r>
              <a:rPr lang="en-US" smtClean="0"/>
              <a:t>Fourth level</a:t>
            </a:r>
          </a:p>
          <a:p>
            <a:pPr lvl="4"/>
            <a:r>
              <a:rPr lang="en-US" smtClean="0"/>
              <a:t>Fifth level</a:t>
            </a:r>
          </a:p>
        </p:txBody>
      </p:sp>
      <p:sp>
        <p:nvSpPr>
          <p:cNvPr id="3078" name="Rectangle 6"/>
          <p:cNvSpPr>
            <a:spLocks noGrp="1" noChangeArrowheads="1"/>
          </p:cNvSpPr>
          <p:nvPr>
            <p:ph type="sldNum" sz="quarter" idx="4"/>
          </p:nvPr>
        </p:nvSpPr>
        <p:spPr bwMode="auto">
          <a:xfrm>
            <a:off x="3657600" y="6381750"/>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fld id="{3687647A-9332-4357-AB56-6FD9E33C24C2}" type="slidenum">
              <a:rPr lang="en-US"/>
              <a:pPr/>
              <a:t>‹#›</a:t>
            </a:fld>
            <a:endParaRPr lang="en-US"/>
          </a:p>
        </p:txBody>
      </p:sp>
      <p:sp>
        <p:nvSpPr>
          <p:cNvPr id="3082" name="Line 10"/>
          <p:cNvSpPr>
            <a:spLocks noChangeShapeType="1"/>
          </p:cNvSpPr>
          <p:nvPr/>
        </p:nvSpPr>
        <p:spPr bwMode="auto">
          <a:xfrm flipH="1">
            <a:off x="381000" y="6324600"/>
            <a:ext cx="7467600" cy="0"/>
          </a:xfrm>
          <a:prstGeom prst="line">
            <a:avLst/>
          </a:prstGeom>
          <a:noFill/>
          <a:ln w="9525">
            <a:solidFill>
              <a:schemeClr val="tx1"/>
            </a:solidFill>
            <a:round/>
            <a:headEnd/>
            <a:tailEnd/>
          </a:ln>
          <a:effectLst/>
        </p:spPr>
        <p:txBody>
          <a:bodyPr/>
          <a:lstStyle/>
          <a:p>
            <a:endParaRPr lang="en-US"/>
          </a:p>
        </p:txBody>
      </p:sp>
      <p:pic>
        <p:nvPicPr>
          <p:cNvPr id="8" name="Picture 8" descr="USACE_logo"/>
          <p:cNvPicPr>
            <a:picLocks noChangeAspect="1" noChangeArrowheads="1"/>
          </p:cNvPicPr>
          <p:nvPr userDrawn="1"/>
        </p:nvPicPr>
        <p:blipFill>
          <a:blip r:embed="rId13" cstate="print"/>
          <a:srcRect/>
          <a:stretch>
            <a:fillRect/>
          </a:stretch>
        </p:blipFill>
        <p:spPr bwMode="auto">
          <a:xfrm>
            <a:off x="8106597" y="5943600"/>
            <a:ext cx="1037403" cy="709613"/>
          </a:xfrm>
          <a:prstGeom prst="rect">
            <a:avLst/>
          </a:prstGeom>
          <a:noFill/>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Font typeface="Wingdings" pitchFamily="2" charset="2"/>
        <a:buChar char="§"/>
        <a:defRPr sz="3200">
          <a:solidFill>
            <a:schemeClr val="tx1"/>
          </a:solidFill>
          <a:latin typeface="+mn-lt"/>
          <a:ea typeface="+mn-ea"/>
          <a:cs typeface="+mn-cs"/>
        </a:defRPr>
      </a:lvl1pPr>
      <a:lvl2pPr marL="742950" indent="-285750" algn="l" rtl="0" fontAlgn="base">
        <a:spcBef>
          <a:spcPct val="20000"/>
        </a:spcBef>
        <a:spcAft>
          <a:spcPct val="0"/>
        </a:spcAft>
        <a:buSzPct val="75000"/>
        <a:buFont typeface="Arial" charset="0"/>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SzPct val="75000"/>
        <a:buFont typeface="Wingdings 3" pitchFamily="18" charset="2"/>
        <a:buChar char="w"/>
        <a:defRPr sz="2000">
          <a:solidFill>
            <a:schemeClr val="tx1"/>
          </a:solidFill>
          <a:latin typeface="+mn-lt"/>
        </a:defRPr>
      </a:lvl4pPr>
      <a:lvl5pPr marL="2057400" indent="-228600" algn="l" rtl="0" fontAlgn="base">
        <a:spcBef>
          <a:spcPct val="20000"/>
        </a:spcBef>
        <a:spcAft>
          <a:spcPct val="0"/>
        </a:spcAft>
        <a:buSzPct val="50000"/>
        <a:buFont typeface="Wingdings" pitchFamily="2" charset="2"/>
        <a:buChar char="¡"/>
        <a:defRPr sz="2000">
          <a:solidFill>
            <a:schemeClr val="tx1"/>
          </a:solidFill>
          <a:latin typeface="+mn-lt"/>
        </a:defRPr>
      </a:lvl5pPr>
      <a:lvl6pPr marL="2514600" indent="-228600" algn="l" rtl="0" fontAlgn="base">
        <a:spcBef>
          <a:spcPct val="20000"/>
        </a:spcBef>
        <a:spcAft>
          <a:spcPct val="0"/>
        </a:spcAft>
        <a:buSzPct val="50000"/>
        <a:buFont typeface="Wingdings" pitchFamily="2" charset="2"/>
        <a:buChar char="¡"/>
        <a:defRPr sz="2000">
          <a:solidFill>
            <a:schemeClr val="tx1"/>
          </a:solidFill>
          <a:latin typeface="+mn-lt"/>
        </a:defRPr>
      </a:lvl6pPr>
      <a:lvl7pPr marL="2971800" indent="-228600" algn="l" rtl="0" fontAlgn="base">
        <a:spcBef>
          <a:spcPct val="20000"/>
        </a:spcBef>
        <a:spcAft>
          <a:spcPct val="0"/>
        </a:spcAft>
        <a:buSzPct val="50000"/>
        <a:buFont typeface="Wingdings" pitchFamily="2" charset="2"/>
        <a:buChar char="¡"/>
        <a:defRPr sz="2000">
          <a:solidFill>
            <a:schemeClr val="tx1"/>
          </a:solidFill>
          <a:latin typeface="+mn-lt"/>
        </a:defRPr>
      </a:lvl7pPr>
      <a:lvl8pPr marL="3429000" indent="-228600" algn="l" rtl="0" fontAlgn="base">
        <a:spcBef>
          <a:spcPct val="20000"/>
        </a:spcBef>
        <a:spcAft>
          <a:spcPct val="0"/>
        </a:spcAft>
        <a:buSzPct val="50000"/>
        <a:buFont typeface="Wingdings" pitchFamily="2" charset="2"/>
        <a:buChar char="¡"/>
        <a:defRPr sz="2000">
          <a:solidFill>
            <a:schemeClr val="tx1"/>
          </a:solidFill>
          <a:latin typeface="+mn-lt"/>
        </a:defRPr>
      </a:lvl8pPr>
      <a:lvl9pPr marL="3886200" indent="-228600" algn="l" rtl="0" fontAlgn="base">
        <a:spcBef>
          <a:spcPct val="20000"/>
        </a:spcBef>
        <a:spcAft>
          <a:spcPct val="0"/>
        </a:spcAft>
        <a:buSzPct val="50000"/>
        <a:buFont typeface="Wingdings" pitchFamily="2" charset="2"/>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mailto:jose.hernandez@usace.army.mil"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package" Target="../embeddings/Microsoft_Word_Document2.docx"/><Relationship Id="rId2" Type="http://schemas.openxmlformats.org/officeDocument/2006/relationships/slideLayout" Target="../slideLayouts/slideLayout13.xml"/><Relationship Id="rId1" Type="http://schemas.openxmlformats.org/officeDocument/2006/relationships/vmlDrawing" Target="../drawings/vmlDrawing1.vml"/><Relationship Id="rId4" Type="http://schemas.openxmlformats.org/officeDocument/2006/relationships/image" Target="../media/image16.emf"/></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3" Type="http://schemas.openxmlformats.org/officeDocument/2006/relationships/hyperlink" Target="http://nid.usace.army.mil/" TargetMode="External"/><Relationship Id="rId2" Type="http://schemas.openxmlformats.org/officeDocument/2006/relationships/notesSlide" Target="../notesSlides/notesSlide24.xml"/><Relationship Id="rId1" Type="http://schemas.openxmlformats.org/officeDocument/2006/relationships/slideLayout" Target="../slideLayouts/slideLayout13.xml"/><Relationship Id="rId4" Type="http://schemas.openxmlformats.org/officeDocument/2006/relationships/image" Target="../media/image26.png"/></Relationships>
</file>

<file path=ppt/slides/_rels/slide4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5.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5.xml"/></Relationships>
</file>

<file path=ppt/slides/_rels/slide5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0.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ctrTitle"/>
          </p:nvPr>
        </p:nvSpPr>
        <p:spPr>
          <a:xfrm>
            <a:off x="76200" y="152400"/>
            <a:ext cx="9067800" cy="1470025"/>
          </a:xfrm>
        </p:spPr>
        <p:txBody>
          <a:bodyPr/>
          <a:lstStyle/>
          <a:p>
            <a:r>
              <a:rPr lang="pt-BR" noProof="0" dirty="0" smtClean="0"/>
              <a:t>Ferramentas de Gestão de Programa de Segurança de Barragens (DSPMT)</a:t>
            </a:r>
            <a:br>
              <a:rPr lang="pt-BR" noProof="0" dirty="0" smtClean="0"/>
            </a:br>
            <a:endParaRPr lang="pt-BR" noProof="0" dirty="0"/>
          </a:p>
        </p:txBody>
      </p:sp>
      <p:sp>
        <p:nvSpPr>
          <p:cNvPr id="4100" name="Text Box 4"/>
          <p:cNvSpPr txBox="1">
            <a:spLocks noChangeArrowheads="1"/>
          </p:cNvSpPr>
          <p:nvPr/>
        </p:nvSpPr>
        <p:spPr bwMode="auto">
          <a:xfrm>
            <a:off x="152400" y="1600200"/>
            <a:ext cx="4648200" cy="2185214"/>
          </a:xfrm>
          <a:prstGeom prst="rect">
            <a:avLst/>
          </a:prstGeom>
          <a:noFill/>
          <a:ln w="9525">
            <a:noFill/>
            <a:miter lim="800000"/>
            <a:headEnd/>
            <a:tailEnd/>
          </a:ln>
          <a:effectLst/>
        </p:spPr>
        <p:txBody>
          <a:bodyPr wrap="square">
            <a:spAutoFit/>
          </a:bodyPr>
          <a:lstStyle/>
          <a:p>
            <a:r>
              <a:rPr lang="en-US" sz="1600" b="1" dirty="0" smtClean="0"/>
              <a:t>José </a:t>
            </a:r>
            <a:r>
              <a:rPr lang="en-US" sz="1600" b="1" dirty="0" err="1" smtClean="0"/>
              <a:t>Hernández</a:t>
            </a:r>
            <a:r>
              <a:rPr lang="en-US" sz="1600" b="1" dirty="0" smtClean="0"/>
              <a:t>, P.E.</a:t>
            </a:r>
          </a:p>
          <a:p>
            <a:r>
              <a:rPr lang="en-US" sz="1600" dirty="0" err="1" smtClean="0"/>
              <a:t>Engenheiro</a:t>
            </a:r>
            <a:r>
              <a:rPr lang="en-US" sz="1600" dirty="0" smtClean="0"/>
              <a:t> </a:t>
            </a:r>
            <a:r>
              <a:rPr lang="en-US" sz="1600" dirty="0" err="1" smtClean="0"/>
              <a:t>Geotécnico</a:t>
            </a:r>
            <a:r>
              <a:rPr lang="en-US" sz="1600" dirty="0" smtClean="0"/>
              <a:t> Regional</a:t>
            </a:r>
          </a:p>
          <a:p>
            <a:r>
              <a:rPr lang="en-US" sz="1600" dirty="0" smtClean="0"/>
              <a:t>U.S. Army Corps of Engineers</a:t>
            </a:r>
          </a:p>
          <a:p>
            <a:r>
              <a:rPr lang="en-US" sz="1600" dirty="0" smtClean="0"/>
              <a:t>South Atlantic Division    </a:t>
            </a:r>
          </a:p>
          <a:p>
            <a:r>
              <a:rPr lang="en-US" sz="1600" dirty="0" smtClean="0">
                <a:hlinkClick r:id="rId2"/>
              </a:rPr>
              <a:t>Jose.Hernandez@usace.army.mil</a:t>
            </a:r>
            <a:endParaRPr lang="en-US" sz="1600" dirty="0" smtClean="0"/>
          </a:p>
          <a:p>
            <a:pPr>
              <a:spcBef>
                <a:spcPts val="0"/>
              </a:spcBef>
            </a:pPr>
            <a:endParaRPr lang="en-US" sz="1400" dirty="0" smtClean="0"/>
          </a:p>
          <a:p>
            <a:pPr>
              <a:spcBef>
                <a:spcPts val="0"/>
              </a:spcBef>
            </a:pPr>
            <a:r>
              <a:rPr lang="en-US" sz="1400" dirty="0" err="1" smtClean="0"/>
              <a:t>Oficina</a:t>
            </a:r>
            <a:r>
              <a:rPr lang="en-US" sz="1400" dirty="0" smtClean="0"/>
              <a:t> </a:t>
            </a:r>
            <a:r>
              <a:rPr lang="en-US" sz="1400" dirty="0" err="1" smtClean="0"/>
              <a:t>Segurança</a:t>
            </a:r>
            <a:r>
              <a:rPr lang="en-US" sz="1400" dirty="0" smtClean="0"/>
              <a:t> de </a:t>
            </a:r>
            <a:r>
              <a:rPr lang="en-US" sz="1400" dirty="0" err="1" smtClean="0"/>
              <a:t>Barragens</a:t>
            </a:r>
            <a:endParaRPr lang="en-US" sz="1400" dirty="0" smtClean="0"/>
          </a:p>
          <a:p>
            <a:pPr>
              <a:spcBef>
                <a:spcPts val="0"/>
              </a:spcBef>
            </a:pPr>
            <a:r>
              <a:rPr lang="en-US" sz="1400" dirty="0" smtClean="0"/>
              <a:t>Brasília, </a:t>
            </a:r>
            <a:r>
              <a:rPr lang="en-US" sz="1400" dirty="0" err="1" smtClean="0"/>
              <a:t>Brasil</a:t>
            </a:r>
            <a:endParaRPr lang="en-US" sz="1400" dirty="0" smtClean="0"/>
          </a:p>
          <a:p>
            <a:pPr>
              <a:spcBef>
                <a:spcPts val="0"/>
              </a:spcBef>
            </a:pPr>
            <a:r>
              <a:rPr lang="en-US" sz="1400" dirty="0" smtClean="0"/>
              <a:t>20-24 </a:t>
            </a:r>
            <a:r>
              <a:rPr lang="en-US" sz="1400" dirty="0" err="1" smtClean="0"/>
              <a:t>Maio</a:t>
            </a:r>
            <a:r>
              <a:rPr lang="en-US" sz="1400" dirty="0" smtClean="0"/>
              <a:t> 2013</a:t>
            </a:r>
            <a:endParaRPr lang="en-US" sz="1400"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342900" lvl="0" indent="-342900">
              <a:spcBef>
                <a:spcPct val="20000"/>
              </a:spcBef>
            </a:pPr>
            <a:r>
              <a:rPr lang="pt-BR" sz="3600" noProof="0" smtClean="0"/>
              <a:t/>
            </a:r>
            <a:br>
              <a:rPr lang="pt-BR" sz="3600" noProof="0" smtClean="0"/>
            </a:br>
            <a:r>
              <a:rPr lang="pt-BR" sz="2800" noProof="0" smtClean="0"/>
              <a:t>DSPPM 2- </a:t>
            </a:r>
            <a:r>
              <a:rPr lang="pt-BR" sz="2800" noProof="0" smtClean="0">
                <a:solidFill>
                  <a:srgbClr val="000000"/>
                </a:solidFill>
                <a:ea typeface="+mn-ea"/>
                <a:cs typeface="+mn-cs"/>
              </a:rPr>
              <a:t>Tamanho da equipe de Segurança de Barragens e Experiência Relevante</a:t>
            </a:r>
            <a:r>
              <a:rPr lang="pt-BR" sz="3600" noProof="0" smtClean="0">
                <a:solidFill>
                  <a:srgbClr val="000000"/>
                </a:solidFill>
                <a:ea typeface="+mn-ea"/>
                <a:cs typeface="+mn-cs"/>
              </a:rPr>
              <a:t/>
            </a:r>
            <a:br>
              <a:rPr lang="pt-BR" sz="3600" noProof="0" smtClean="0">
                <a:solidFill>
                  <a:srgbClr val="000000"/>
                </a:solidFill>
                <a:ea typeface="+mn-ea"/>
                <a:cs typeface="+mn-cs"/>
              </a:rPr>
            </a:br>
            <a:r>
              <a:rPr lang="pt-BR" sz="3600" noProof="0" smtClean="0">
                <a:solidFill>
                  <a:srgbClr val="000000"/>
                </a:solidFill>
                <a:ea typeface="+mn-ea"/>
                <a:cs typeface="+mn-cs"/>
              </a:rPr>
              <a:t/>
            </a:r>
            <a:br>
              <a:rPr lang="pt-BR" sz="3600" noProof="0" smtClean="0">
                <a:solidFill>
                  <a:srgbClr val="000000"/>
                </a:solidFill>
                <a:ea typeface="+mn-ea"/>
                <a:cs typeface="+mn-cs"/>
              </a:rPr>
            </a:br>
            <a:endParaRPr lang="pt-BR" sz="3600" noProof="0"/>
          </a:p>
        </p:txBody>
      </p:sp>
      <p:sp>
        <p:nvSpPr>
          <p:cNvPr id="7" name="Content Placeholder 6"/>
          <p:cNvSpPr>
            <a:spLocks noGrp="1"/>
          </p:cNvSpPr>
          <p:nvPr>
            <p:ph idx="1"/>
          </p:nvPr>
        </p:nvSpPr>
        <p:spPr>
          <a:xfrm>
            <a:off x="457200" y="5486400"/>
            <a:ext cx="8229600" cy="685800"/>
          </a:xfrm>
        </p:spPr>
        <p:txBody>
          <a:bodyPr/>
          <a:lstStyle/>
          <a:p>
            <a:r>
              <a:rPr lang="pt-BR" noProof="0" smtClean="0"/>
              <a:t>Folha de RH</a:t>
            </a:r>
            <a:endParaRPr lang="pt-BR" noProof="0"/>
          </a:p>
        </p:txBody>
      </p:sp>
      <p:pic>
        <p:nvPicPr>
          <p:cNvPr id="2050" name="Picture 2"/>
          <p:cNvPicPr>
            <a:picLocks noChangeAspect="1" noChangeArrowheads="1"/>
          </p:cNvPicPr>
          <p:nvPr/>
        </p:nvPicPr>
        <p:blipFill>
          <a:blip r:embed="rId3" cstate="print"/>
          <a:srcRect l="20416" t="16951" r="21250" b="17267"/>
          <a:stretch>
            <a:fillRect/>
          </a:stretch>
        </p:blipFill>
        <p:spPr bwMode="auto">
          <a:xfrm>
            <a:off x="1295400" y="1447800"/>
            <a:ext cx="6400800" cy="3962400"/>
          </a:xfrm>
          <a:prstGeom prst="rect">
            <a:avLst/>
          </a:prstGeom>
          <a:noFill/>
          <a:ln w="9525">
            <a:solidFill>
              <a:schemeClr val="tx1"/>
            </a:solidFill>
            <a:miter lim="800000"/>
            <a:headEnd/>
            <a:tailEnd/>
          </a:ln>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sz="3600" noProof="0" dirty="0" smtClean="0"/>
              <a:t>RH – Exemplo de saída </a:t>
            </a:r>
            <a:endParaRPr lang="pt-BR" noProof="0"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243382822"/>
              </p:ext>
            </p:extLst>
          </p:nvPr>
        </p:nvGraphicFramePr>
        <p:xfrm>
          <a:off x="723900" y="1505607"/>
          <a:ext cx="7772400" cy="3474720"/>
        </p:xfrm>
        <a:graphic>
          <a:graphicData uri="http://schemas.openxmlformats.org/drawingml/2006/chart">
            <c:chart xmlns:c="http://schemas.openxmlformats.org/drawingml/2006/chart" xmlns:r="http://schemas.openxmlformats.org/officeDocument/2006/relationships" r:id="rId2"/>
          </a:graphicData>
        </a:graphic>
      </p:graphicFrame>
      <p:sp>
        <p:nvSpPr>
          <p:cNvPr id="6" name="Content Placeholder 3"/>
          <p:cNvSpPr txBox="1">
            <a:spLocks/>
          </p:cNvSpPr>
          <p:nvPr/>
        </p:nvSpPr>
        <p:spPr bwMode="auto">
          <a:xfrm>
            <a:off x="465117" y="5430676"/>
            <a:ext cx="8229600" cy="79600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Wingdings" pitchFamily="2" charset="2"/>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SzPct val="75000"/>
              <a:buFont typeface="Arial" charset="0"/>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SzPct val="75000"/>
              <a:buFont typeface="Wingdings 3" pitchFamily="18" charset="2"/>
              <a:buChar char="w"/>
              <a:defRPr sz="2000">
                <a:solidFill>
                  <a:schemeClr val="tx1"/>
                </a:solidFill>
                <a:latin typeface="+mn-lt"/>
              </a:defRPr>
            </a:lvl4pPr>
            <a:lvl5pPr marL="2057400" indent="-228600" algn="l" rtl="0" eaLnBrk="0" fontAlgn="base" hangingPunct="0">
              <a:spcBef>
                <a:spcPct val="20000"/>
              </a:spcBef>
              <a:spcAft>
                <a:spcPct val="0"/>
              </a:spcAft>
              <a:buSzPct val="50000"/>
              <a:buFont typeface="Wingdings" pitchFamily="2" charset="2"/>
              <a:buChar char="¡"/>
              <a:defRPr sz="2000">
                <a:solidFill>
                  <a:schemeClr val="tx1"/>
                </a:solidFill>
                <a:latin typeface="+mn-lt"/>
              </a:defRPr>
            </a:lvl5pPr>
            <a:lvl6pPr marL="2514600" indent="-228600" algn="l" rtl="0" fontAlgn="base">
              <a:spcBef>
                <a:spcPct val="20000"/>
              </a:spcBef>
              <a:spcAft>
                <a:spcPct val="0"/>
              </a:spcAft>
              <a:buSzPct val="50000"/>
              <a:buFont typeface="Wingdings" pitchFamily="2" charset="2"/>
              <a:buChar char="¡"/>
              <a:defRPr sz="2000">
                <a:solidFill>
                  <a:schemeClr val="tx1"/>
                </a:solidFill>
                <a:latin typeface="+mn-lt"/>
              </a:defRPr>
            </a:lvl6pPr>
            <a:lvl7pPr marL="2971800" indent="-228600" algn="l" rtl="0" fontAlgn="base">
              <a:spcBef>
                <a:spcPct val="20000"/>
              </a:spcBef>
              <a:spcAft>
                <a:spcPct val="0"/>
              </a:spcAft>
              <a:buSzPct val="50000"/>
              <a:buFont typeface="Wingdings" pitchFamily="2" charset="2"/>
              <a:buChar char="¡"/>
              <a:defRPr sz="2000">
                <a:solidFill>
                  <a:schemeClr val="tx1"/>
                </a:solidFill>
                <a:latin typeface="+mn-lt"/>
              </a:defRPr>
            </a:lvl7pPr>
            <a:lvl8pPr marL="3429000" indent="-228600" algn="l" rtl="0" fontAlgn="base">
              <a:spcBef>
                <a:spcPct val="20000"/>
              </a:spcBef>
              <a:spcAft>
                <a:spcPct val="0"/>
              </a:spcAft>
              <a:buSzPct val="50000"/>
              <a:buFont typeface="Wingdings" pitchFamily="2" charset="2"/>
              <a:buChar char="¡"/>
              <a:defRPr sz="2000">
                <a:solidFill>
                  <a:schemeClr val="tx1"/>
                </a:solidFill>
                <a:latin typeface="+mn-lt"/>
              </a:defRPr>
            </a:lvl8pPr>
            <a:lvl9pPr marL="3886200" indent="-228600" algn="l" rtl="0" fontAlgn="base">
              <a:spcBef>
                <a:spcPct val="20000"/>
              </a:spcBef>
              <a:spcAft>
                <a:spcPct val="0"/>
              </a:spcAft>
              <a:buSzPct val="50000"/>
              <a:buFont typeface="Wingdings" pitchFamily="2" charset="2"/>
              <a:buChar char="¡"/>
              <a:defRPr sz="2000">
                <a:solidFill>
                  <a:schemeClr val="tx1"/>
                </a:solidFill>
                <a:latin typeface="+mn-lt"/>
              </a:defRPr>
            </a:lvl9pPr>
          </a:lstStyle>
          <a:p>
            <a:r>
              <a:rPr lang="en-US" sz="2000" b="0" dirty="0" smtClean="0"/>
              <a:t>1094 </a:t>
            </a:r>
            <a:r>
              <a:rPr lang="en-US" sz="2000" dirty="0" err="1" smtClean="0"/>
              <a:t>trabalhadores</a:t>
            </a:r>
            <a:r>
              <a:rPr lang="en-US" sz="2000" dirty="0" smtClean="0"/>
              <a:t> </a:t>
            </a:r>
            <a:r>
              <a:rPr lang="en-US" sz="2000" dirty="0" err="1" smtClean="0"/>
              <a:t>em</a:t>
            </a:r>
            <a:r>
              <a:rPr lang="en-US" sz="2000" dirty="0" smtClean="0"/>
              <a:t> </a:t>
            </a:r>
            <a:r>
              <a:rPr lang="en-US" sz="2000" dirty="0" err="1" smtClean="0"/>
              <a:t>Segurança</a:t>
            </a:r>
            <a:r>
              <a:rPr lang="en-US" sz="2000" dirty="0" smtClean="0"/>
              <a:t> de </a:t>
            </a:r>
            <a:r>
              <a:rPr lang="en-US" sz="2000" dirty="0" err="1" smtClean="0"/>
              <a:t>Barragens</a:t>
            </a:r>
            <a:endParaRPr lang="en-US" sz="2000" b="0" dirty="0" smtClean="0"/>
          </a:p>
          <a:p>
            <a:r>
              <a:rPr lang="en-US" sz="2000" b="0" dirty="0" err="1" smtClean="0"/>
              <a:t>Cada</a:t>
            </a:r>
            <a:r>
              <a:rPr lang="en-US" sz="2000" b="0" dirty="0" smtClean="0"/>
              <a:t> </a:t>
            </a:r>
            <a:r>
              <a:rPr lang="en-US" sz="2000" b="0" dirty="0" err="1" smtClean="0"/>
              <a:t>cor</a:t>
            </a:r>
            <a:r>
              <a:rPr lang="en-US" sz="2000" b="0" dirty="0" smtClean="0"/>
              <a:t> </a:t>
            </a:r>
            <a:r>
              <a:rPr lang="en-US" sz="2000" b="0" dirty="0" err="1" smtClean="0"/>
              <a:t>mostra</a:t>
            </a:r>
            <a:r>
              <a:rPr lang="en-US" sz="2000" b="0" dirty="0" smtClean="0"/>
              <a:t> </a:t>
            </a:r>
            <a:r>
              <a:rPr lang="en-US" sz="2000" b="0" dirty="0" err="1" smtClean="0"/>
              <a:t>uma</a:t>
            </a:r>
            <a:r>
              <a:rPr lang="en-US" sz="2000" b="0" dirty="0" smtClean="0"/>
              <a:t> </a:t>
            </a:r>
            <a:r>
              <a:rPr lang="en-US" sz="2000" b="0" dirty="0" err="1" smtClean="0"/>
              <a:t>especialidade</a:t>
            </a:r>
            <a:endParaRPr lang="en-US" sz="2000" b="0" dirty="0" smtClean="0"/>
          </a:p>
          <a:p>
            <a:endParaRPr lang="en-US" dirty="0"/>
          </a:p>
        </p:txBody>
      </p:sp>
      <p:sp>
        <p:nvSpPr>
          <p:cNvPr id="5" name="TextBox 4"/>
          <p:cNvSpPr txBox="1"/>
          <p:nvPr/>
        </p:nvSpPr>
        <p:spPr>
          <a:xfrm>
            <a:off x="719446" y="4991503"/>
            <a:ext cx="8272153" cy="276999"/>
          </a:xfrm>
          <a:prstGeom prst="rect">
            <a:avLst/>
          </a:prstGeom>
          <a:noFill/>
        </p:spPr>
        <p:txBody>
          <a:bodyPr wrap="square" rtlCol="0">
            <a:spAutoFit/>
          </a:bodyPr>
          <a:lstStyle/>
          <a:p>
            <a:r>
              <a:rPr lang="en-US" sz="1200" dirty="0" smtClean="0"/>
              <a:t>  </a:t>
            </a:r>
            <a:r>
              <a:rPr lang="en-US" sz="1200" dirty="0" err="1" smtClean="0"/>
              <a:t>Estrutural</a:t>
            </a:r>
            <a:r>
              <a:rPr lang="en-US" sz="1200" dirty="0" smtClean="0"/>
              <a:t>      </a:t>
            </a:r>
            <a:r>
              <a:rPr lang="en-US" sz="1200" dirty="0" err="1" smtClean="0"/>
              <a:t>Mecânico</a:t>
            </a:r>
            <a:r>
              <a:rPr lang="en-US" sz="1200" dirty="0" smtClean="0"/>
              <a:t>       </a:t>
            </a:r>
            <a:r>
              <a:rPr lang="en-US" sz="1200" dirty="0" err="1" smtClean="0"/>
              <a:t>Elétrico</a:t>
            </a:r>
            <a:r>
              <a:rPr lang="en-US" sz="1200" dirty="0" smtClean="0"/>
              <a:t>       </a:t>
            </a:r>
            <a:r>
              <a:rPr lang="en-US" sz="1200" dirty="0" err="1" smtClean="0"/>
              <a:t>Geotécnico</a:t>
            </a:r>
            <a:r>
              <a:rPr lang="en-US" sz="1200" dirty="0" smtClean="0"/>
              <a:t>    </a:t>
            </a:r>
            <a:r>
              <a:rPr lang="en-US" sz="1200" dirty="0" err="1" smtClean="0"/>
              <a:t>Hidráulico</a:t>
            </a:r>
            <a:r>
              <a:rPr lang="en-US" sz="1200" dirty="0" smtClean="0"/>
              <a:t>    Civil     </a:t>
            </a:r>
            <a:r>
              <a:rPr lang="en-US" sz="1200" dirty="0" err="1" smtClean="0"/>
              <a:t>Geólogo</a:t>
            </a:r>
            <a:r>
              <a:rPr lang="en-US" sz="1200" dirty="0" smtClean="0"/>
              <a:t>      </a:t>
            </a:r>
            <a:r>
              <a:rPr lang="en-US" sz="1200" dirty="0" err="1" smtClean="0"/>
              <a:t>Técnico</a:t>
            </a:r>
            <a:r>
              <a:rPr lang="en-US" sz="1200" dirty="0" smtClean="0"/>
              <a:t>      Outros    </a:t>
            </a:r>
            <a:r>
              <a:rPr lang="en-US" sz="1200" dirty="0" err="1" smtClean="0"/>
              <a:t>Em</a:t>
            </a:r>
            <a:r>
              <a:rPr lang="en-US" sz="1200" dirty="0" smtClean="0"/>
              <a:t> </a:t>
            </a:r>
            <a:r>
              <a:rPr lang="en-US" sz="1200" dirty="0" err="1" smtClean="0"/>
              <a:t>Branco</a:t>
            </a:r>
            <a:endParaRPr lang="en-US" sz="1200" dirty="0"/>
          </a:p>
        </p:txBody>
      </p:sp>
    </p:spTree>
    <p:extLst>
      <p:ext uri="{BB962C8B-B14F-4D97-AF65-F5344CB8AC3E}">
        <p14:creationId xmlns:p14="http://schemas.microsoft.com/office/powerpoint/2010/main" val="22443766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idx="1"/>
          </p:nvPr>
        </p:nvSpPr>
        <p:spPr>
          <a:xfrm>
            <a:off x="304800" y="1295400"/>
            <a:ext cx="8534400" cy="685800"/>
          </a:xfrm>
        </p:spPr>
        <p:txBody>
          <a:bodyPr/>
          <a:lstStyle/>
          <a:p>
            <a:r>
              <a:rPr lang="pt-BR" sz="2000" noProof="0" dirty="0" smtClean="0"/>
              <a:t>Inspeções Periódicas &amp; Anuais, Avaliações Periódicas, Avaliações incluem análises </a:t>
            </a:r>
            <a:r>
              <a:rPr lang="pt-BR" sz="2000" noProof="0" dirty="0" smtClean="0"/>
              <a:t>hidrológicas, sísmicas, </a:t>
            </a:r>
            <a:r>
              <a:rPr lang="pt-BR" sz="2000" noProof="0" dirty="0" smtClean="0"/>
              <a:t>FC/Non-FC HSS, e SPRA/RA</a:t>
            </a:r>
          </a:p>
        </p:txBody>
      </p:sp>
      <p:sp>
        <p:nvSpPr>
          <p:cNvPr id="6" name="Title 1"/>
          <p:cNvSpPr txBox="1">
            <a:spLocks/>
          </p:cNvSpPr>
          <p:nvPr/>
        </p:nvSpPr>
        <p:spPr bwMode="auto">
          <a:xfrm>
            <a:off x="609600" y="228600"/>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0" cap="none" spc="0" normalizeH="0" baseline="0" noProof="0" dirty="0" smtClean="0">
                <a:ln>
                  <a:noFill/>
                </a:ln>
                <a:solidFill>
                  <a:schemeClr val="tx2"/>
                </a:solidFill>
                <a:effectLst/>
                <a:uLnTx/>
                <a:uFillTx/>
                <a:latin typeface="+mj-lt"/>
                <a:ea typeface="+mj-ea"/>
                <a:cs typeface="+mj-cs"/>
              </a:rPr>
              <a:t>DSPPM 3- </a:t>
            </a:r>
            <a:r>
              <a:rPr kumimoji="0" lang="en-US" sz="3600" b="0" i="0" u="none" strike="noStrike" kern="0" cap="none" spc="0" normalizeH="0" baseline="0" noProof="0" dirty="0" err="1" smtClean="0">
                <a:ln>
                  <a:noFill/>
                </a:ln>
                <a:solidFill>
                  <a:srgbClr val="000000"/>
                </a:solidFill>
                <a:effectLst/>
                <a:uLnTx/>
                <a:uFillTx/>
                <a:latin typeface="+mj-lt"/>
                <a:ea typeface="+mj-ea"/>
                <a:cs typeface="+mj-cs"/>
              </a:rPr>
              <a:t>Inspeções</a:t>
            </a:r>
            <a:r>
              <a:rPr kumimoji="0" lang="en-US" sz="3600" b="0" i="0" u="none" strike="noStrike" kern="0" cap="none" spc="0" normalizeH="0" baseline="0" noProof="0" dirty="0" smtClean="0">
                <a:ln>
                  <a:noFill/>
                </a:ln>
                <a:solidFill>
                  <a:srgbClr val="000000"/>
                </a:solidFill>
                <a:effectLst/>
                <a:uLnTx/>
                <a:uFillTx/>
                <a:latin typeface="+mj-lt"/>
                <a:ea typeface="+mj-ea"/>
                <a:cs typeface="+mj-cs"/>
              </a:rPr>
              <a:t> </a:t>
            </a:r>
            <a:r>
              <a:rPr kumimoji="0" lang="en-US" sz="3600" b="0" i="0" u="none" strike="noStrike" kern="0" cap="none" spc="0" normalizeH="0" baseline="0" noProof="0" dirty="0" err="1" smtClean="0">
                <a:ln>
                  <a:noFill/>
                </a:ln>
                <a:solidFill>
                  <a:srgbClr val="000000"/>
                </a:solidFill>
                <a:effectLst/>
                <a:uLnTx/>
                <a:uFillTx/>
                <a:latin typeface="+mj-lt"/>
                <a:ea typeface="+mj-ea"/>
                <a:cs typeface="+mj-cs"/>
              </a:rPr>
              <a:t>e</a:t>
            </a:r>
            <a:r>
              <a:rPr kumimoji="0" lang="en-US" sz="3600" b="0" i="0" u="none" strike="noStrike" kern="0" cap="none" spc="0" normalizeH="0" baseline="0" noProof="0" dirty="0" smtClean="0">
                <a:ln>
                  <a:noFill/>
                </a:ln>
                <a:solidFill>
                  <a:srgbClr val="000000"/>
                </a:solidFill>
                <a:effectLst/>
                <a:uLnTx/>
                <a:uFillTx/>
                <a:latin typeface="+mj-lt"/>
                <a:ea typeface="+mj-ea"/>
                <a:cs typeface="+mj-cs"/>
              </a:rPr>
              <a:t> </a:t>
            </a:r>
            <a:r>
              <a:rPr kumimoji="0" lang="en-US" sz="3600" b="0" i="0" u="none" strike="noStrike" kern="0" cap="none" spc="0" normalizeH="0" baseline="0" noProof="0" dirty="0" err="1" smtClean="0">
                <a:ln>
                  <a:noFill/>
                </a:ln>
                <a:solidFill>
                  <a:srgbClr val="000000"/>
                </a:solidFill>
                <a:effectLst/>
                <a:uLnTx/>
                <a:uFillTx/>
                <a:latin typeface="+mj-lt"/>
                <a:ea typeface="+mj-ea"/>
                <a:cs typeface="+mj-cs"/>
              </a:rPr>
              <a:t>avaliações</a:t>
            </a:r>
            <a:endParaRPr kumimoji="0" lang="en-US" sz="3600" b="0" i="0" u="none" strike="noStrike" kern="0" cap="none" spc="0" normalizeH="0" baseline="0" noProof="0" dirty="0">
              <a:ln>
                <a:noFill/>
              </a:ln>
              <a:solidFill>
                <a:schemeClr val="tx2"/>
              </a:solidFill>
              <a:effectLst/>
              <a:uLnTx/>
              <a:uFillTx/>
              <a:latin typeface="+mj-lt"/>
              <a:ea typeface="+mj-ea"/>
              <a:cs typeface="+mj-cs"/>
            </a:endParaRPr>
          </a:p>
        </p:txBody>
      </p:sp>
      <p:pic>
        <p:nvPicPr>
          <p:cNvPr id="3074" name="Picture 2"/>
          <p:cNvPicPr>
            <a:picLocks noChangeAspect="1" noChangeArrowheads="1"/>
          </p:cNvPicPr>
          <p:nvPr/>
        </p:nvPicPr>
        <p:blipFill>
          <a:blip r:embed="rId3" cstate="print"/>
          <a:srcRect l="18333" t="11385" r="19583" b="12713"/>
          <a:stretch>
            <a:fillRect/>
          </a:stretch>
        </p:blipFill>
        <p:spPr bwMode="auto">
          <a:xfrm>
            <a:off x="1600200" y="2286000"/>
            <a:ext cx="5791200" cy="3886711"/>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1143000"/>
          </a:xfrm>
        </p:spPr>
        <p:txBody>
          <a:bodyPr/>
          <a:lstStyle/>
          <a:p>
            <a:pPr marL="342900" lvl="0" indent="-342900">
              <a:spcBef>
                <a:spcPct val="20000"/>
              </a:spcBef>
            </a:pPr>
            <a:r>
              <a:rPr lang="pt-BR" sz="3600" noProof="0" smtClean="0"/>
              <a:t/>
            </a:r>
            <a:br>
              <a:rPr lang="pt-BR" sz="3600" noProof="0" smtClean="0"/>
            </a:br>
            <a:r>
              <a:rPr lang="pt-BR" sz="3600" noProof="0" smtClean="0"/>
              <a:t>DSPPM 4- </a:t>
            </a:r>
            <a:br>
              <a:rPr lang="pt-BR" sz="3600" noProof="0" smtClean="0"/>
            </a:br>
            <a:r>
              <a:rPr lang="pt-BR" sz="3600" noProof="0" smtClean="0">
                <a:solidFill>
                  <a:srgbClr val="000000"/>
                </a:solidFill>
                <a:ea typeface="+mn-ea"/>
                <a:cs typeface="+mn-cs"/>
              </a:rPr>
              <a:t>Identificação e Remediação de Barragens deficientes</a:t>
            </a:r>
            <a:br>
              <a:rPr lang="pt-BR" sz="3600" noProof="0" smtClean="0">
                <a:solidFill>
                  <a:srgbClr val="000000"/>
                </a:solidFill>
                <a:ea typeface="+mn-ea"/>
                <a:cs typeface="+mn-cs"/>
              </a:rPr>
            </a:br>
            <a:r>
              <a:rPr lang="pt-BR" sz="2800" noProof="0" smtClean="0">
                <a:solidFill>
                  <a:srgbClr val="000000"/>
                </a:solidFill>
                <a:ea typeface="+mn-ea"/>
                <a:cs typeface="+mn-cs"/>
              </a:rPr>
              <a:t/>
            </a:r>
            <a:br>
              <a:rPr lang="pt-BR" sz="2800" noProof="0" smtClean="0">
                <a:solidFill>
                  <a:srgbClr val="000000"/>
                </a:solidFill>
                <a:ea typeface="+mn-ea"/>
                <a:cs typeface="+mn-cs"/>
              </a:rPr>
            </a:br>
            <a:endParaRPr lang="pt-BR" sz="3600" noProof="0"/>
          </a:p>
        </p:txBody>
      </p:sp>
      <p:sp>
        <p:nvSpPr>
          <p:cNvPr id="7" name="Content Placeholder 6"/>
          <p:cNvSpPr>
            <a:spLocks noGrp="1"/>
          </p:cNvSpPr>
          <p:nvPr>
            <p:ph idx="1"/>
          </p:nvPr>
        </p:nvSpPr>
        <p:spPr>
          <a:xfrm>
            <a:off x="457200" y="1752600"/>
            <a:ext cx="8229600" cy="533400"/>
          </a:xfrm>
        </p:spPr>
        <p:txBody>
          <a:bodyPr/>
          <a:lstStyle/>
          <a:p>
            <a:r>
              <a:rPr lang="pt-BR" sz="2400" noProof="0" smtClean="0"/>
              <a:t>Identificação, Priorização, Remediação de Deficiências</a:t>
            </a:r>
          </a:p>
        </p:txBody>
      </p:sp>
      <p:pic>
        <p:nvPicPr>
          <p:cNvPr id="5122" name="Picture 2"/>
          <p:cNvPicPr>
            <a:picLocks noChangeAspect="1" noChangeArrowheads="1"/>
          </p:cNvPicPr>
          <p:nvPr/>
        </p:nvPicPr>
        <p:blipFill>
          <a:blip r:embed="rId3" cstate="print"/>
          <a:srcRect l="18333" t="11385" r="19583" b="12713"/>
          <a:stretch>
            <a:fillRect/>
          </a:stretch>
        </p:blipFill>
        <p:spPr bwMode="auto">
          <a:xfrm>
            <a:off x="1752600" y="2286000"/>
            <a:ext cx="5902452" cy="396137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76400"/>
            <a:ext cx="8229600" cy="3886200"/>
          </a:xfrm>
        </p:spPr>
        <p:txBody>
          <a:bodyPr/>
          <a:lstStyle/>
          <a:p>
            <a:r>
              <a:rPr lang="pt-BR" sz="2400" noProof="0" smtClean="0"/>
              <a:t>Folha de Deficiências e Priorização de Orçamento</a:t>
            </a:r>
            <a:endParaRPr lang="pt-BR" sz="2400" noProof="0"/>
          </a:p>
        </p:txBody>
      </p:sp>
      <p:pic>
        <p:nvPicPr>
          <p:cNvPr id="6146" name="Picture 2"/>
          <p:cNvPicPr>
            <a:picLocks noChangeAspect="1" noChangeArrowheads="1"/>
          </p:cNvPicPr>
          <p:nvPr/>
        </p:nvPicPr>
        <p:blipFill>
          <a:blip r:embed="rId3" cstate="print"/>
          <a:srcRect l="20416" t="16698" r="21250" b="17267"/>
          <a:stretch>
            <a:fillRect/>
          </a:stretch>
        </p:blipFill>
        <p:spPr bwMode="auto">
          <a:xfrm>
            <a:off x="1295400" y="2176054"/>
            <a:ext cx="6553200" cy="4072346"/>
          </a:xfrm>
          <a:prstGeom prst="rect">
            <a:avLst/>
          </a:prstGeom>
          <a:noFill/>
          <a:ln w="9525">
            <a:solidFill>
              <a:schemeClr val="tx1"/>
            </a:solidFill>
            <a:miter lim="800000"/>
            <a:headEnd/>
            <a:tailEnd/>
          </a:ln>
        </p:spPr>
      </p:pic>
      <p:sp>
        <p:nvSpPr>
          <p:cNvPr id="6" name="Title 1"/>
          <p:cNvSpPr>
            <a:spLocks noGrp="1"/>
          </p:cNvSpPr>
          <p:nvPr>
            <p:ph type="title"/>
          </p:nvPr>
        </p:nvSpPr>
        <p:spPr>
          <a:xfrm>
            <a:off x="457200" y="457200"/>
            <a:ext cx="8229600" cy="1143000"/>
          </a:xfrm>
        </p:spPr>
        <p:txBody>
          <a:bodyPr/>
          <a:lstStyle/>
          <a:p>
            <a:pPr marL="342900" lvl="0" indent="-342900">
              <a:spcBef>
                <a:spcPct val="20000"/>
              </a:spcBef>
            </a:pPr>
            <a:r>
              <a:rPr lang="pt-BR" sz="3600" noProof="0" smtClean="0"/>
              <a:t/>
            </a:r>
            <a:br>
              <a:rPr lang="pt-BR" sz="3600" noProof="0" smtClean="0"/>
            </a:br>
            <a:r>
              <a:rPr lang="pt-BR" sz="3600" noProof="0" smtClean="0"/>
              <a:t>DSPPM 4- </a:t>
            </a:r>
            <a:br>
              <a:rPr lang="pt-BR" sz="3600" noProof="0" smtClean="0"/>
            </a:br>
            <a:r>
              <a:rPr lang="pt-BR" sz="3600" noProof="0" smtClean="0">
                <a:solidFill>
                  <a:srgbClr val="000000"/>
                </a:solidFill>
                <a:ea typeface="+mn-ea"/>
                <a:cs typeface="+mn-cs"/>
              </a:rPr>
              <a:t>Identificação e Remediação de Barragens deficientes</a:t>
            </a:r>
            <a:br>
              <a:rPr lang="pt-BR" sz="3600" noProof="0" smtClean="0">
                <a:solidFill>
                  <a:srgbClr val="000000"/>
                </a:solidFill>
                <a:ea typeface="+mn-ea"/>
                <a:cs typeface="+mn-cs"/>
              </a:rPr>
            </a:br>
            <a:r>
              <a:rPr lang="pt-BR" sz="2800" noProof="0" smtClean="0">
                <a:solidFill>
                  <a:srgbClr val="000000"/>
                </a:solidFill>
                <a:ea typeface="+mn-ea"/>
                <a:cs typeface="+mn-cs"/>
              </a:rPr>
              <a:t/>
            </a:r>
            <a:br>
              <a:rPr lang="pt-BR" sz="2800" noProof="0" smtClean="0">
                <a:solidFill>
                  <a:srgbClr val="000000"/>
                </a:solidFill>
                <a:ea typeface="+mn-ea"/>
                <a:cs typeface="+mn-cs"/>
              </a:rPr>
            </a:br>
            <a:endParaRPr lang="pt-BR" sz="3600" noProof="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342900" lvl="0" indent="-342900">
              <a:spcBef>
                <a:spcPct val="20000"/>
              </a:spcBef>
            </a:pPr>
            <a:r>
              <a:rPr lang="pt-BR" sz="3600" noProof="0" dirty="0" smtClean="0"/>
              <a:t/>
            </a:r>
            <a:br>
              <a:rPr lang="pt-BR" sz="3600" noProof="0" dirty="0" smtClean="0"/>
            </a:br>
            <a:r>
              <a:rPr lang="pt-BR" sz="3600" noProof="0" dirty="0" smtClean="0"/>
              <a:t>DSPPM 5 – </a:t>
            </a:r>
            <a:r>
              <a:rPr lang="pt-BR" sz="3600" noProof="0" dirty="0" smtClean="0">
                <a:solidFill>
                  <a:srgbClr val="000000"/>
                </a:solidFill>
                <a:ea typeface="+mn-ea"/>
                <a:cs typeface="+mn-cs"/>
              </a:rPr>
              <a:t>Projeto de Preparação e Resposta</a:t>
            </a:r>
            <a:br>
              <a:rPr lang="pt-BR" sz="3600" noProof="0" dirty="0" smtClean="0">
                <a:solidFill>
                  <a:srgbClr val="000000"/>
                </a:solidFill>
                <a:ea typeface="+mn-ea"/>
                <a:cs typeface="+mn-cs"/>
              </a:rPr>
            </a:br>
            <a:r>
              <a:rPr lang="pt-BR" sz="2800" noProof="0" dirty="0" smtClean="0">
                <a:solidFill>
                  <a:srgbClr val="000000"/>
                </a:solidFill>
                <a:ea typeface="+mn-ea"/>
                <a:cs typeface="+mn-cs"/>
              </a:rPr>
              <a:t/>
            </a:r>
            <a:br>
              <a:rPr lang="pt-BR" sz="2800" noProof="0" dirty="0" smtClean="0">
                <a:solidFill>
                  <a:srgbClr val="000000"/>
                </a:solidFill>
                <a:ea typeface="+mn-ea"/>
                <a:cs typeface="+mn-cs"/>
              </a:rPr>
            </a:br>
            <a:endParaRPr lang="pt-BR" sz="3600" noProof="0" dirty="0"/>
          </a:p>
        </p:txBody>
      </p:sp>
      <p:sp>
        <p:nvSpPr>
          <p:cNvPr id="7" name="Content Placeholder 6"/>
          <p:cNvSpPr>
            <a:spLocks noGrp="1"/>
          </p:cNvSpPr>
          <p:nvPr>
            <p:ph idx="1"/>
          </p:nvPr>
        </p:nvSpPr>
        <p:spPr>
          <a:xfrm>
            <a:off x="457200" y="1295400"/>
            <a:ext cx="8229600" cy="3886200"/>
          </a:xfrm>
        </p:spPr>
        <p:txBody>
          <a:bodyPr/>
          <a:lstStyle/>
          <a:p>
            <a:r>
              <a:rPr lang="pt-BR" sz="2400" noProof="0" smtClean="0"/>
              <a:t>Treinamento e documentação (incluindo os Resumos do Relatório Executivo de Inspeção)</a:t>
            </a:r>
          </a:p>
        </p:txBody>
      </p:sp>
      <p:pic>
        <p:nvPicPr>
          <p:cNvPr id="7170" name="Picture 2"/>
          <p:cNvPicPr>
            <a:picLocks noChangeAspect="1" noChangeArrowheads="1"/>
          </p:cNvPicPr>
          <p:nvPr/>
        </p:nvPicPr>
        <p:blipFill>
          <a:blip r:embed="rId3" cstate="print"/>
          <a:srcRect l="18333" t="11385" r="19167" b="12713"/>
          <a:stretch>
            <a:fillRect/>
          </a:stretch>
        </p:blipFill>
        <p:spPr bwMode="auto">
          <a:xfrm>
            <a:off x="1981200" y="2438400"/>
            <a:ext cx="5715000" cy="3810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sz="3600" noProof="0" dirty="0" smtClean="0">
                <a:solidFill>
                  <a:srgbClr val="000000"/>
                </a:solidFill>
              </a:rPr>
              <a:t>DSPPM 5 – Projeto de Preparação e Resposta</a:t>
            </a:r>
            <a:br>
              <a:rPr lang="pt-BR" sz="3600" noProof="0" dirty="0" smtClean="0">
                <a:solidFill>
                  <a:srgbClr val="000000"/>
                </a:solidFill>
              </a:rPr>
            </a:br>
            <a:endParaRPr lang="pt-BR" noProof="0" dirty="0"/>
          </a:p>
        </p:txBody>
      </p:sp>
      <p:sp>
        <p:nvSpPr>
          <p:cNvPr id="3" name="Content Placeholder 2"/>
          <p:cNvSpPr>
            <a:spLocks noGrp="1"/>
          </p:cNvSpPr>
          <p:nvPr>
            <p:ph idx="1"/>
          </p:nvPr>
        </p:nvSpPr>
        <p:spPr/>
        <p:txBody>
          <a:bodyPr/>
          <a:lstStyle/>
          <a:p>
            <a:r>
              <a:rPr lang="pt-BR" noProof="0" smtClean="0"/>
              <a:t>Folha de Documentação</a:t>
            </a:r>
            <a:endParaRPr lang="pt-BR" noProof="0"/>
          </a:p>
        </p:txBody>
      </p:sp>
      <p:pic>
        <p:nvPicPr>
          <p:cNvPr id="8194" name="Picture 2"/>
          <p:cNvPicPr>
            <a:picLocks noChangeAspect="1" noChangeArrowheads="1"/>
          </p:cNvPicPr>
          <p:nvPr/>
        </p:nvPicPr>
        <p:blipFill>
          <a:blip r:embed="rId3" cstate="print"/>
          <a:srcRect l="26250" t="27324" r="32083" b="15750"/>
          <a:stretch>
            <a:fillRect/>
          </a:stretch>
        </p:blipFill>
        <p:spPr bwMode="auto">
          <a:xfrm>
            <a:off x="1676400" y="2209800"/>
            <a:ext cx="5384800" cy="4038600"/>
          </a:xfrm>
          <a:prstGeom prst="rect">
            <a:avLst/>
          </a:prstGeom>
          <a:noFill/>
          <a:ln w="9525">
            <a:solidFill>
              <a:schemeClr val="tx1"/>
            </a:solidFill>
            <a:miter lim="800000"/>
            <a:headEnd/>
            <a:tailEnd/>
          </a:ln>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sz="3600" noProof="0" dirty="0" smtClean="0"/>
              <a:t>DSPPM 6 – Preparação e Resposta da Agência e do Governo</a:t>
            </a:r>
            <a:endParaRPr lang="pt-BR" sz="3600" noProof="0" dirty="0"/>
          </a:p>
        </p:txBody>
      </p:sp>
      <p:sp>
        <p:nvSpPr>
          <p:cNvPr id="3" name="Content Placeholder 2"/>
          <p:cNvSpPr>
            <a:spLocks noGrp="1"/>
          </p:cNvSpPr>
          <p:nvPr>
            <p:ph idx="1"/>
          </p:nvPr>
        </p:nvSpPr>
        <p:spPr/>
        <p:txBody>
          <a:bodyPr/>
          <a:lstStyle/>
          <a:p>
            <a:r>
              <a:rPr lang="pt-BR" sz="2200" noProof="0" smtClean="0"/>
              <a:t>Planejamento de Ações Emergenciais. Planejamento, preparação e resposta.  </a:t>
            </a:r>
            <a:endParaRPr lang="pt-BR" noProof="0"/>
          </a:p>
        </p:txBody>
      </p:sp>
      <p:pic>
        <p:nvPicPr>
          <p:cNvPr id="9219" name="Picture 3"/>
          <p:cNvPicPr>
            <a:picLocks noChangeAspect="1" noChangeArrowheads="1"/>
          </p:cNvPicPr>
          <p:nvPr/>
        </p:nvPicPr>
        <p:blipFill>
          <a:blip r:embed="rId3" cstate="print"/>
          <a:srcRect l="18333" t="10741" r="19583" b="16667"/>
          <a:stretch>
            <a:fillRect/>
          </a:stretch>
        </p:blipFill>
        <p:spPr bwMode="auto">
          <a:xfrm>
            <a:off x="1295400" y="2438400"/>
            <a:ext cx="6400800" cy="420992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1143000"/>
          </a:xfrm>
        </p:spPr>
        <p:txBody>
          <a:bodyPr/>
          <a:lstStyle/>
          <a:p>
            <a:r>
              <a:rPr lang="pt-BR" sz="3600" noProof="0" smtClean="0"/>
              <a:t>DSPPM 7 – Ações não-programadas do Programa de Segurança de Barragens</a:t>
            </a:r>
            <a:br>
              <a:rPr lang="pt-BR" sz="3600" noProof="0" smtClean="0"/>
            </a:br>
            <a:endParaRPr lang="pt-BR" sz="3600" noProof="0"/>
          </a:p>
        </p:txBody>
      </p:sp>
      <p:sp>
        <p:nvSpPr>
          <p:cNvPr id="3" name="Content Placeholder 2"/>
          <p:cNvSpPr>
            <a:spLocks noGrp="1"/>
          </p:cNvSpPr>
          <p:nvPr>
            <p:ph idx="1"/>
          </p:nvPr>
        </p:nvSpPr>
        <p:spPr/>
        <p:txBody>
          <a:bodyPr/>
          <a:lstStyle/>
          <a:p>
            <a:r>
              <a:rPr lang="pt-BR" noProof="0" smtClean="0"/>
              <a:t>Notificação de dano</a:t>
            </a:r>
          </a:p>
          <a:p>
            <a:r>
              <a:rPr lang="pt-BR" noProof="0" smtClean="0"/>
              <a:t>Capacidade incluída no software do computador, mas não adicionada à rede virtual online da DSPMT</a:t>
            </a:r>
          </a:p>
          <a:p>
            <a:r>
              <a:rPr lang="pt-BR" noProof="0" smtClean="0"/>
              <a:t>Módulo de incidentes em desenvolvimento</a:t>
            </a:r>
          </a:p>
          <a:p>
            <a:r>
              <a:rPr lang="pt-BR" noProof="0" smtClean="0"/>
              <a:t>Digitação de falha específica e incidentes</a:t>
            </a:r>
          </a:p>
          <a:p>
            <a:r>
              <a:rPr lang="pt-BR" noProof="0" smtClean="0"/>
              <a:t>Tipo de consulta de incidentes em todo USACE</a:t>
            </a:r>
            <a:endParaRPr lang="pt-BR" noProof="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sz="3600" noProof="0" smtClean="0"/>
              <a:t>DSPMT gerenciador de fotografias</a:t>
            </a:r>
            <a:endParaRPr lang="pt-BR" sz="3600" noProof="0"/>
          </a:p>
        </p:txBody>
      </p:sp>
      <p:sp>
        <p:nvSpPr>
          <p:cNvPr id="3" name="Content Placeholder 2"/>
          <p:cNvSpPr>
            <a:spLocks noGrp="1"/>
          </p:cNvSpPr>
          <p:nvPr>
            <p:ph idx="1"/>
          </p:nvPr>
        </p:nvSpPr>
        <p:spPr/>
        <p:txBody>
          <a:bodyPr/>
          <a:lstStyle/>
          <a:p>
            <a:r>
              <a:rPr lang="pt-BR" noProof="0" smtClean="0"/>
              <a:t>Adicionar as fotos do projeto</a:t>
            </a:r>
          </a:p>
        </p:txBody>
      </p:sp>
      <p:pic>
        <p:nvPicPr>
          <p:cNvPr id="4" name="Picture 3" descr="DSPMT_PhotoManager.jpg"/>
          <p:cNvPicPr>
            <a:picLocks noChangeAspect="1"/>
          </p:cNvPicPr>
          <p:nvPr/>
        </p:nvPicPr>
        <p:blipFill>
          <a:blip r:embed="rId2" cstate="print"/>
          <a:stretch>
            <a:fillRect/>
          </a:stretch>
        </p:blipFill>
        <p:spPr>
          <a:xfrm>
            <a:off x="914400" y="2362200"/>
            <a:ext cx="5631180" cy="3113649"/>
          </a:xfrm>
          <a:prstGeom prst="rect">
            <a:avLst/>
          </a:prstGeom>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pt-BR" noProof="0" dirty="0" smtClean="0"/>
              <a:t>Por que DSPMT é necessária?</a:t>
            </a:r>
            <a:endParaRPr lang="pt-BR" noProof="0" dirty="0"/>
          </a:p>
        </p:txBody>
      </p:sp>
      <p:sp>
        <p:nvSpPr>
          <p:cNvPr id="3" name="Content Placeholder 2"/>
          <p:cNvSpPr>
            <a:spLocks noGrp="1"/>
          </p:cNvSpPr>
          <p:nvPr>
            <p:ph idx="1"/>
          </p:nvPr>
        </p:nvSpPr>
        <p:spPr>
          <a:xfrm>
            <a:off x="457200" y="1143000"/>
            <a:ext cx="8229600" cy="4343400"/>
          </a:xfrm>
        </p:spPr>
        <p:txBody>
          <a:bodyPr/>
          <a:lstStyle/>
          <a:p>
            <a:r>
              <a:rPr lang="pt-BR" sz="2800" noProof="0" dirty="0" smtClean="0"/>
              <a:t>Fornecer dados simples e imparciais para avaliar nossos programas de segurança de barragens</a:t>
            </a:r>
          </a:p>
          <a:p>
            <a:r>
              <a:rPr lang="pt-BR" sz="2800" noProof="0" dirty="0" smtClean="0"/>
              <a:t>Documentar a condição das barragens do USACE</a:t>
            </a:r>
          </a:p>
          <a:p>
            <a:r>
              <a:rPr lang="pt-BR" sz="2800" noProof="0" dirty="0" smtClean="0"/>
              <a:t>Mostrar  a condição do monitoramento e evolução dos programas de segurança de barragens de cada distrito</a:t>
            </a:r>
          </a:p>
          <a:p>
            <a:r>
              <a:rPr lang="pt-BR" sz="2800" noProof="0" dirty="0" smtClean="0"/>
              <a:t>Priorizar 'necessidades' de financiamento</a:t>
            </a:r>
          </a:p>
          <a:p>
            <a:r>
              <a:rPr lang="pt-BR" sz="2800" noProof="0" dirty="0" smtClean="0"/>
              <a:t>Requisitos nacionais de comunicação - NID e Relatório Bienal ao Congresso</a:t>
            </a:r>
            <a:endParaRPr lang="pt-BR" sz="2800" noProof="0"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noProof="0" smtClean="0"/>
              <a:t>Componentes da DSPMT</a:t>
            </a:r>
            <a:endParaRPr lang="pt-BR" noProof="0"/>
          </a:p>
        </p:txBody>
      </p:sp>
      <p:sp>
        <p:nvSpPr>
          <p:cNvPr id="6" name="Content Placeholder 2"/>
          <p:cNvSpPr>
            <a:spLocks noGrp="1"/>
          </p:cNvSpPr>
          <p:nvPr>
            <p:ph idx="1"/>
          </p:nvPr>
        </p:nvSpPr>
        <p:spPr>
          <a:xfrm>
            <a:off x="457200" y="1600200"/>
            <a:ext cx="8534400" cy="3886200"/>
          </a:xfrm>
        </p:spPr>
        <p:txBody>
          <a:bodyPr/>
          <a:lstStyle/>
          <a:p>
            <a:pPr lvl="0"/>
            <a:r>
              <a:rPr lang="pt-BR" noProof="0" dirty="0" smtClean="0"/>
              <a:t>Programa de Desempenho de Medidas de Segurança de Barragens</a:t>
            </a:r>
          </a:p>
          <a:p>
            <a:pPr lvl="0"/>
            <a:r>
              <a:rPr lang="pt-BR" sz="4000" noProof="0" dirty="0" smtClean="0">
                <a:solidFill>
                  <a:srgbClr val="FF0000"/>
                </a:solidFill>
              </a:rPr>
              <a:t>Inventário de Barragens do USACE</a:t>
            </a:r>
          </a:p>
          <a:p>
            <a:pPr lvl="0"/>
            <a:r>
              <a:rPr lang="pt-BR" noProof="0" dirty="0" smtClean="0"/>
              <a:t>Cartão de Pontuação de </a:t>
            </a:r>
            <a:r>
              <a:rPr lang="pt-BR" noProof="0" dirty="0" smtClean="0"/>
              <a:t>Segurança de Barragens para a rotina das Atividades do Programa de Segurança de Barragens</a:t>
            </a:r>
          </a:p>
          <a:p>
            <a:pPr lvl="0"/>
            <a:endParaRPr lang="pt-BR" noProof="0" dirty="0" smtClean="0"/>
          </a:p>
          <a:p>
            <a:pPr lvl="0"/>
            <a:endParaRPr lang="pt-BR" noProof="0"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b="0" noProof="0" dirty="0" smtClean="0"/>
              <a:t>Inventário do USACE, Jan 2013</a:t>
            </a:r>
            <a:endParaRPr lang="pt-BR" b="0" noProof="0" dirty="0"/>
          </a:p>
        </p:txBody>
      </p:sp>
      <p:pic>
        <p:nvPicPr>
          <p:cNvPr id="7" name="Picture 6" descr="USACEMap.jpg"/>
          <p:cNvPicPr>
            <a:picLocks noChangeAspect="1"/>
          </p:cNvPicPr>
          <p:nvPr/>
        </p:nvPicPr>
        <p:blipFill>
          <a:blip r:embed="rId3" cstate="print"/>
          <a:srcRect l="27969" t="36964"/>
          <a:stretch>
            <a:fillRect/>
          </a:stretch>
        </p:blipFill>
        <p:spPr>
          <a:xfrm>
            <a:off x="228600" y="1295400"/>
            <a:ext cx="8608057" cy="3874770"/>
          </a:xfrm>
          <a:prstGeom prst="rect">
            <a:avLst/>
          </a:prstGeom>
          <a:ln>
            <a:solidFill>
              <a:schemeClr val="tx1"/>
            </a:solidFill>
          </a:ln>
        </p:spPr>
      </p:pic>
      <p:pic>
        <p:nvPicPr>
          <p:cNvPr id="8" name="Picture 7" descr="USACEMap.jpg"/>
          <p:cNvPicPr>
            <a:picLocks noChangeAspect="1"/>
          </p:cNvPicPr>
          <p:nvPr/>
        </p:nvPicPr>
        <p:blipFill>
          <a:blip r:embed="rId3" cstate="print"/>
          <a:srcRect r="82567" b="68622"/>
          <a:stretch>
            <a:fillRect/>
          </a:stretch>
        </p:blipFill>
        <p:spPr>
          <a:xfrm>
            <a:off x="381000" y="4495800"/>
            <a:ext cx="1386840" cy="1283970"/>
          </a:xfrm>
          <a:prstGeom prst="rect">
            <a:avLst/>
          </a:prstGeom>
          <a:ln>
            <a:solidFill>
              <a:schemeClr val="tx1"/>
            </a:solidFill>
          </a:ln>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noProof="0" dirty="0" smtClean="0"/>
              <a:t>Número de Barragens do USACE </a:t>
            </a:r>
            <a:endParaRPr lang="pt-BR" noProof="0" dirty="0"/>
          </a:p>
        </p:txBody>
      </p:sp>
      <p:sp>
        <p:nvSpPr>
          <p:cNvPr id="3" name="Content Placeholder 2"/>
          <p:cNvSpPr>
            <a:spLocks noGrp="1"/>
          </p:cNvSpPr>
          <p:nvPr>
            <p:ph idx="1"/>
          </p:nvPr>
        </p:nvSpPr>
        <p:spPr/>
        <p:txBody>
          <a:bodyPr/>
          <a:lstStyle/>
          <a:p>
            <a:r>
              <a:rPr lang="pt-BR" sz="2400" noProof="0" dirty="0" smtClean="0"/>
              <a:t>704 Estruturas em 556 projetos</a:t>
            </a:r>
          </a:p>
          <a:p>
            <a:r>
              <a:rPr lang="pt-BR" sz="2400" noProof="0" dirty="0" smtClean="0"/>
              <a:t>Os números foram mudando à medida que foram </a:t>
            </a:r>
            <a:r>
              <a:rPr lang="pt-BR" sz="2400" noProof="0" dirty="0" smtClean="0"/>
              <a:t>acrescentadas/removidas </a:t>
            </a:r>
            <a:r>
              <a:rPr lang="pt-BR" sz="2400" noProof="0" dirty="0" smtClean="0"/>
              <a:t>estruturas anexas</a:t>
            </a:r>
          </a:p>
          <a:p>
            <a:r>
              <a:rPr lang="pt-BR" sz="2400" noProof="0" dirty="0" smtClean="0"/>
              <a:t>Mudanças potenciais no inventário:</a:t>
            </a:r>
          </a:p>
          <a:p>
            <a:r>
              <a:rPr lang="pt-BR" sz="2400" noProof="0" dirty="0" smtClean="0"/>
              <a:t>Remover 35 estruturas anexas e adicionar 4 para uma perda total de 31</a:t>
            </a:r>
          </a:p>
          <a:p>
            <a:r>
              <a:rPr lang="pt-BR" sz="2400" noProof="0" dirty="0" smtClean="0"/>
              <a:t>Possível adição de 4 barragens</a:t>
            </a:r>
          </a:p>
          <a:p>
            <a:r>
              <a:rPr lang="pt-BR" sz="2400" noProof="0" dirty="0" smtClean="0"/>
              <a:t>Duas barragens atualmente em construção</a:t>
            </a:r>
          </a:p>
          <a:p>
            <a:r>
              <a:rPr lang="pt-BR" sz="2400" noProof="0" dirty="0" smtClean="0"/>
              <a:t>À medida que inspeções e avaliações periódicas ocorrem, estruturas anexas podem ser </a:t>
            </a:r>
            <a:r>
              <a:rPr lang="pt-BR" sz="2400" noProof="0" dirty="0" smtClean="0"/>
              <a:t>adicionadas </a:t>
            </a:r>
            <a:r>
              <a:rPr lang="pt-BR" sz="2400" noProof="0" dirty="0" smtClean="0"/>
              <a:t>ou </a:t>
            </a:r>
            <a:r>
              <a:rPr lang="pt-BR" sz="2400" noProof="0" dirty="0" smtClean="0"/>
              <a:t>removidas</a:t>
            </a:r>
            <a:endParaRPr lang="pt-BR" sz="2400" noProof="0" dirty="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lstStyle/>
          <a:p>
            <a:r>
              <a:rPr lang="pt-BR" noProof="0" dirty="0" smtClean="0"/>
              <a:t>Inventário </a:t>
            </a:r>
            <a:r>
              <a:rPr lang="pt-BR" noProof="0" dirty="0" smtClean="0"/>
              <a:t>do </a:t>
            </a:r>
            <a:r>
              <a:rPr lang="pt-BR" noProof="0" dirty="0" smtClean="0"/>
              <a:t>USACE</a:t>
            </a:r>
            <a:endParaRPr lang="pt-BR" noProof="0" dirty="0"/>
          </a:p>
        </p:txBody>
      </p:sp>
      <p:sp>
        <p:nvSpPr>
          <p:cNvPr id="3" name="Content Placeholder 2"/>
          <p:cNvSpPr>
            <a:spLocks noGrp="1"/>
          </p:cNvSpPr>
          <p:nvPr>
            <p:ph idx="1"/>
          </p:nvPr>
        </p:nvSpPr>
        <p:spPr>
          <a:xfrm>
            <a:off x="457200" y="838200"/>
            <a:ext cx="8229600" cy="3886200"/>
          </a:xfrm>
        </p:spPr>
        <p:txBody>
          <a:bodyPr/>
          <a:lstStyle/>
          <a:p>
            <a:pPr lvl="0"/>
            <a:r>
              <a:rPr lang="pt-BR" sz="2400" noProof="0" dirty="0" smtClean="0"/>
              <a:t>Engenharia da Informação: Altura, Volume do reservatório, localização, finalidade, tipo de barragem, condição</a:t>
            </a:r>
          </a:p>
          <a:p>
            <a:pPr lvl="0"/>
            <a:r>
              <a:rPr lang="pt-BR" sz="2400" noProof="0" dirty="0" smtClean="0"/>
              <a:t>Informações sobre regulamentação: Autoridades Reguladoras, Agência Reguladora, Envolvimento Estadual e Federal</a:t>
            </a:r>
          </a:p>
          <a:p>
            <a:pPr lvl="0"/>
            <a:r>
              <a:rPr lang="pt-BR" sz="2400" noProof="0" dirty="0" smtClean="0"/>
              <a:t>Informação sobre propriedade (empreendedor): nome do proprietário, tipo de proprietário </a:t>
            </a:r>
          </a:p>
          <a:p>
            <a:pPr lvl="0"/>
            <a:r>
              <a:rPr lang="pt-BR" sz="2400" noProof="0" dirty="0" smtClean="0"/>
              <a:t>Informações de inspeção: data da última inspeção, </a:t>
            </a:r>
            <a:r>
              <a:rPr lang="pt-BR" sz="2400" noProof="0" dirty="0" smtClean="0"/>
              <a:t>frequência </a:t>
            </a:r>
            <a:r>
              <a:rPr lang="pt-BR" sz="2400" noProof="0" dirty="0" smtClean="0"/>
              <a:t>de inspeção, </a:t>
            </a:r>
            <a:r>
              <a:rPr lang="pt-BR" sz="2400" noProof="0" dirty="0" smtClean="0"/>
              <a:t>condição </a:t>
            </a:r>
            <a:r>
              <a:rPr lang="pt-BR" sz="2400" noProof="0" dirty="0" smtClean="0"/>
              <a:t>da barragem</a:t>
            </a:r>
          </a:p>
          <a:p>
            <a:pPr lvl="0"/>
            <a:r>
              <a:rPr lang="pt-BR" sz="2400" noProof="0" dirty="0" smtClean="0"/>
              <a:t>Planejamento de Ação de Emergência: PAE, Data de revisão do </a:t>
            </a:r>
            <a:r>
              <a:rPr lang="pt-BR" sz="2400" dirty="0" smtClean="0"/>
              <a:t>PAE</a:t>
            </a:r>
            <a:endParaRPr lang="pt-BR" sz="2400" noProof="0" dirty="0" smtClean="0"/>
          </a:p>
          <a:p>
            <a:pPr lvl="0"/>
            <a:r>
              <a:rPr lang="pt-BR" sz="2400" noProof="0" dirty="0" smtClean="0"/>
              <a:t>Exportações em formato NID durante o ciclo de atualização NID</a:t>
            </a:r>
            <a:endParaRPr lang="pt-BR" noProof="0" dirty="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noProof="0" smtClean="0"/>
              <a:t>Inventário Nacional de Barragens - NID</a:t>
            </a:r>
            <a:endParaRPr lang="pt-BR" noProof="0"/>
          </a:p>
        </p:txBody>
      </p:sp>
      <p:sp>
        <p:nvSpPr>
          <p:cNvPr id="3" name="Content Placeholder 2"/>
          <p:cNvSpPr>
            <a:spLocks noGrp="1"/>
          </p:cNvSpPr>
          <p:nvPr>
            <p:ph idx="1"/>
          </p:nvPr>
        </p:nvSpPr>
        <p:spPr/>
        <p:txBody>
          <a:bodyPr/>
          <a:lstStyle/>
          <a:p>
            <a:r>
              <a:rPr lang="pt-BR" noProof="0" dirty="0" smtClean="0"/>
              <a:t>Autorização do Congresso </a:t>
            </a:r>
            <a:r>
              <a:rPr lang="pt-BR" noProof="0" dirty="0" smtClean="0"/>
              <a:t>para </a:t>
            </a:r>
            <a:r>
              <a:rPr lang="pt-BR" noProof="0" dirty="0" smtClean="0"/>
              <a:t>documentação </a:t>
            </a:r>
            <a:r>
              <a:rPr lang="pt-BR" dirty="0" smtClean="0"/>
              <a:t>em</a:t>
            </a:r>
            <a:r>
              <a:rPr lang="pt-BR" noProof="0" dirty="0" smtClean="0"/>
              <a:t> </a:t>
            </a:r>
            <a:r>
              <a:rPr lang="pt-BR" noProof="0" dirty="0" smtClean="0"/>
              <a:t>banco de dados </a:t>
            </a:r>
            <a:r>
              <a:rPr lang="pt-BR" noProof="0" dirty="0" smtClean="0"/>
              <a:t>das </a:t>
            </a:r>
            <a:r>
              <a:rPr lang="pt-BR" noProof="0" dirty="0" smtClean="0"/>
              <a:t>barragens nos Estados Unidos e em seus territórios</a:t>
            </a:r>
          </a:p>
          <a:p>
            <a:r>
              <a:rPr lang="pt-BR" noProof="0" dirty="0" smtClean="0"/>
              <a:t>Mantida e publicada pelo </a:t>
            </a:r>
            <a:r>
              <a:rPr lang="pt-BR" noProof="0" dirty="0" err="1" smtClean="0"/>
              <a:t>Army</a:t>
            </a:r>
            <a:r>
              <a:rPr lang="pt-BR" noProof="0" dirty="0" smtClean="0"/>
              <a:t> </a:t>
            </a:r>
            <a:r>
              <a:rPr lang="pt-BR" noProof="0" dirty="0" err="1" smtClean="0"/>
              <a:t>Corps</a:t>
            </a:r>
            <a:r>
              <a:rPr lang="pt-BR" noProof="0" dirty="0" smtClean="0"/>
              <a:t> </a:t>
            </a:r>
            <a:r>
              <a:rPr lang="pt-BR" noProof="0" dirty="0" err="1" smtClean="0"/>
              <a:t>of</a:t>
            </a:r>
            <a:r>
              <a:rPr lang="pt-BR" noProof="0" dirty="0" smtClean="0"/>
              <a:t> </a:t>
            </a:r>
            <a:r>
              <a:rPr lang="pt-BR" noProof="0" dirty="0" err="1" smtClean="0"/>
              <a:t>Engineers</a:t>
            </a:r>
            <a:endParaRPr lang="pt-BR" noProof="0" dirty="0" smtClean="0"/>
          </a:p>
          <a:p>
            <a:r>
              <a:rPr lang="pt-BR" noProof="0" dirty="0" smtClean="0"/>
              <a:t>Contém informações sobre a localização da barragem, tamanho, finalidade, tipo, última inspeção e fatos regulatórios</a:t>
            </a:r>
            <a:endParaRPr lang="pt-BR" noProof="0"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r>
              <a:rPr lang="pt-BR" noProof="0" smtClean="0"/>
              <a:t>História do NID</a:t>
            </a:r>
            <a:endParaRPr lang="pt-BR" noProof="0"/>
          </a:p>
        </p:txBody>
      </p:sp>
      <p:sp>
        <p:nvSpPr>
          <p:cNvPr id="4" name="Rectangle 3"/>
          <p:cNvSpPr>
            <a:spLocks noGrp="1" noChangeArrowheads="1"/>
          </p:cNvSpPr>
          <p:nvPr>
            <p:ph type="body" idx="1"/>
          </p:nvPr>
        </p:nvSpPr>
        <p:spPr>
          <a:xfrm>
            <a:off x="457200" y="1371600"/>
            <a:ext cx="8229600" cy="4419600"/>
          </a:xfrm>
        </p:spPr>
        <p:txBody>
          <a:bodyPr/>
          <a:lstStyle/>
          <a:p>
            <a:pPr>
              <a:lnSpc>
                <a:spcPct val="80000"/>
              </a:lnSpc>
            </a:pPr>
            <a:r>
              <a:rPr lang="pt-BR" sz="2000" noProof="0" dirty="0" smtClean="0">
                <a:effectLst/>
              </a:rPr>
              <a:t>1972: PL 92-367, </a:t>
            </a:r>
            <a:r>
              <a:rPr lang="pt-BR" sz="2000" noProof="0" dirty="0" err="1" smtClean="0">
                <a:effectLst/>
              </a:rPr>
              <a:t>National</a:t>
            </a:r>
            <a:r>
              <a:rPr lang="pt-BR" sz="2000" noProof="0" dirty="0" smtClean="0">
                <a:effectLst/>
              </a:rPr>
              <a:t> </a:t>
            </a:r>
            <a:r>
              <a:rPr lang="pt-BR" sz="2000" noProof="0" dirty="0" err="1" smtClean="0">
                <a:effectLst/>
              </a:rPr>
              <a:t>Dam</a:t>
            </a:r>
            <a:r>
              <a:rPr lang="pt-BR" sz="2000" noProof="0" dirty="0" smtClean="0">
                <a:effectLst/>
              </a:rPr>
              <a:t> </a:t>
            </a:r>
            <a:r>
              <a:rPr lang="pt-BR" sz="2000" noProof="0" dirty="0" err="1" smtClean="0">
                <a:effectLst/>
              </a:rPr>
              <a:t>Inspection</a:t>
            </a:r>
            <a:r>
              <a:rPr lang="pt-BR" sz="2000" noProof="0" dirty="0" smtClean="0">
                <a:effectLst/>
              </a:rPr>
              <a:t> </a:t>
            </a:r>
            <a:r>
              <a:rPr lang="pt-BR" sz="2000" noProof="0" dirty="0" err="1" smtClean="0">
                <a:effectLst/>
              </a:rPr>
              <a:t>Act</a:t>
            </a:r>
            <a:r>
              <a:rPr lang="pt-BR" sz="2000" noProof="0" dirty="0" smtClean="0">
                <a:effectLst/>
              </a:rPr>
              <a:t> – </a:t>
            </a:r>
            <a:r>
              <a:rPr lang="pt-BR" sz="2000" noProof="0" dirty="0" err="1" smtClean="0">
                <a:effectLst/>
              </a:rPr>
              <a:t>Corps</a:t>
            </a:r>
            <a:r>
              <a:rPr lang="pt-BR" sz="2000" noProof="0" dirty="0" smtClean="0">
                <a:effectLst/>
              </a:rPr>
              <a:t> </a:t>
            </a:r>
            <a:r>
              <a:rPr lang="pt-BR" sz="2000" noProof="0" dirty="0" smtClean="0"/>
              <a:t>realiza um programa de inspeção da barragens nacional, que incluiu um inventário de barragens</a:t>
            </a:r>
            <a:endParaRPr lang="pt-BR" sz="2000" noProof="0" dirty="0" smtClean="0">
              <a:effectLst/>
            </a:endParaRPr>
          </a:p>
          <a:p>
            <a:pPr>
              <a:lnSpc>
                <a:spcPct val="80000"/>
              </a:lnSpc>
            </a:pPr>
            <a:r>
              <a:rPr lang="pt-BR" sz="2000" noProof="0" dirty="0" smtClean="0">
                <a:effectLst/>
              </a:rPr>
              <a:t>1986:  WRDA; </a:t>
            </a:r>
            <a:r>
              <a:rPr lang="pt-BR" sz="2000" noProof="0" dirty="0" smtClean="0"/>
              <a:t>definição ampliada de barragem, </a:t>
            </a:r>
            <a:r>
              <a:rPr lang="pt-BR" sz="2000" noProof="0" dirty="0" err="1" smtClean="0"/>
              <a:t>reautorização</a:t>
            </a:r>
            <a:r>
              <a:rPr lang="pt-BR" sz="2000" noProof="0" dirty="0" smtClean="0"/>
              <a:t> </a:t>
            </a:r>
            <a:r>
              <a:rPr lang="pt-BR" sz="2000" noProof="0" dirty="0" smtClean="0"/>
              <a:t>do </a:t>
            </a:r>
            <a:r>
              <a:rPr lang="pt-BR" sz="2000" noProof="0" dirty="0" err="1" smtClean="0"/>
              <a:t>Corps</a:t>
            </a:r>
            <a:r>
              <a:rPr lang="pt-BR" sz="2000" noProof="0" dirty="0" smtClean="0"/>
              <a:t> de continuar o desenvolvimento de um inventário nacional</a:t>
            </a:r>
            <a:endParaRPr lang="pt-BR" sz="2000" noProof="0" dirty="0" smtClean="0">
              <a:effectLst/>
            </a:endParaRPr>
          </a:p>
          <a:p>
            <a:r>
              <a:rPr lang="pt-BR" sz="2000" noProof="0" dirty="0" smtClean="0">
                <a:effectLst/>
              </a:rPr>
              <a:t>1989:  USACE-FEMA MOA; FEMA </a:t>
            </a:r>
            <a:r>
              <a:rPr lang="pt-BR" sz="2000" noProof="0" dirty="0" smtClean="0"/>
              <a:t>assumiu a responsabilidade de manter e atualizar o inventário </a:t>
            </a:r>
            <a:r>
              <a:rPr lang="pt-BR" sz="2000" dirty="0" smtClean="0"/>
              <a:t>com os</a:t>
            </a:r>
            <a:r>
              <a:rPr lang="pt-BR" sz="2000" noProof="0" dirty="0" smtClean="0"/>
              <a:t> </a:t>
            </a:r>
            <a:r>
              <a:rPr lang="pt-BR" sz="2000" noProof="0" dirty="0" smtClean="0"/>
              <a:t>recursos autorizados</a:t>
            </a:r>
            <a:r>
              <a:rPr lang="pt-BR" sz="2000" noProof="0" dirty="0" smtClean="0">
                <a:effectLst/>
              </a:rPr>
              <a:t>; CD com </a:t>
            </a:r>
            <a:r>
              <a:rPr lang="pt-BR" sz="2000" noProof="0" dirty="0" smtClean="0"/>
              <a:t>atualizações </a:t>
            </a:r>
            <a:r>
              <a:rPr lang="pt-BR" sz="2000" noProof="0" dirty="0" smtClean="0">
                <a:effectLst/>
              </a:rPr>
              <a:t>produzidas </a:t>
            </a:r>
            <a:r>
              <a:rPr lang="pt-BR" sz="2000" noProof="0" dirty="0" smtClean="0"/>
              <a:t>em</a:t>
            </a:r>
            <a:r>
              <a:rPr lang="pt-BR" sz="2000" noProof="0" dirty="0" smtClean="0">
                <a:effectLst/>
              </a:rPr>
              <a:t> 1992, 1994, </a:t>
            </a:r>
            <a:r>
              <a:rPr lang="pt-BR" sz="2000" dirty="0"/>
              <a:t>e</a:t>
            </a:r>
            <a:r>
              <a:rPr lang="pt-BR" sz="2000" noProof="0" dirty="0" smtClean="0">
                <a:effectLst/>
              </a:rPr>
              <a:t> </a:t>
            </a:r>
            <a:r>
              <a:rPr lang="pt-BR" sz="2000" noProof="0" dirty="0" smtClean="0">
                <a:effectLst/>
              </a:rPr>
              <a:t>1996.</a:t>
            </a:r>
          </a:p>
          <a:p>
            <a:pPr>
              <a:lnSpc>
                <a:spcPct val="80000"/>
              </a:lnSpc>
            </a:pPr>
            <a:r>
              <a:rPr lang="pt-BR" sz="2000" noProof="0" dirty="0" smtClean="0">
                <a:effectLst/>
              </a:rPr>
              <a:t>1996:  WRDA; </a:t>
            </a:r>
            <a:r>
              <a:rPr lang="pt-BR" sz="2000" noProof="0" dirty="0" err="1" smtClean="0">
                <a:effectLst/>
              </a:rPr>
              <a:t>Corps</a:t>
            </a:r>
            <a:r>
              <a:rPr lang="pt-BR" sz="2000" noProof="0" dirty="0" smtClean="0"/>
              <a:t> </a:t>
            </a:r>
            <a:r>
              <a:rPr lang="pt-BR" sz="2000" noProof="0" dirty="0" err="1" smtClean="0"/>
              <a:t>reautorizado</a:t>
            </a:r>
            <a:r>
              <a:rPr lang="pt-BR" sz="2000" noProof="0" dirty="0" smtClean="0"/>
              <a:t> </a:t>
            </a:r>
            <a:r>
              <a:rPr lang="pt-BR" sz="2000" noProof="0" dirty="0" smtClean="0"/>
              <a:t>a manter estoques; </a:t>
            </a:r>
            <a:r>
              <a:rPr lang="pt-BR" sz="2000" noProof="0" dirty="0" err="1" smtClean="0"/>
              <a:t>Corps</a:t>
            </a:r>
            <a:r>
              <a:rPr lang="pt-BR" sz="2000" noProof="0" dirty="0" smtClean="0"/>
              <a:t> reassumiu a responsabilidade principal de explorar ferramentas de publicação baseada em mapas e atualização do software de coleta de dados.</a:t>
            </a:r>
            <a:endParaRPr lang="pt-BR" sz="2000" noProof="0" dirty="0" smtClean="0">
              <a:effectLst/>
            </a:endParaRPr>
          </a:p>
          <a:p>
            <a:pPr>
              <a:lnSpc>
                <a:spcPct val="80000"/>
              </a:lnSpc>
            </a:pPr>
            <a:r>
              <a:rPr lang="pt-BR" sz="2000" noProof="0" dirty="0" smtClean="0">
                <a:effectLst/>
              </a:rPr>
              <a:t>1998:  atualização do CD </a:t>
            </a:r>
            <a:r>
              <a:rPr lang="pt-BR" sz="2000" noProof="0" dirty="0" smtClean="0"/>
              <a:t>e</a:t>
            </a:r>
            <a:r>
              <a:rPr lang="pt-BR" sz="2000" noProof="0" dirty="0" smtClean="0">
                <a:effectLst/>
              </a:rPr>
              <a:t> Web</a:t>
            </a:r>
          </a:p>
          <a:p>
            <a:pPr>
              <a:lnSpc>
                <a:spcPct val="80000"/>
              </a:lnSpc>
            </a:pPr>
            <a:r>
              <a:rPr lang="pt-BR" sz="2000" noProof="0" dirty="0" smtClean="0">
                <a:effectLst/>
              </a:rPr>
              <a:t>2000:  WRDA; </a:t>
            </a:r>
            <a:r>
              <a:rPr lang="pt-BR" sz="2000" noProof="0" dirty="0" err="1" smtClean="0">
                <a:effectLst/>
              </a:rPr>
              <a:t>Corps</a:t>
            </a:r>
            <a:r>
              <a:rPr lang="pt-BR" sz="2000" noProof="0" dirty="0" smtClean="0">
                <a:effectLst/>
              </a:rPr>
              <a:t> </a:t>
            </a:r>
            <a:r>
              <a:rPr lang="pt-BR" sz="2000" noProof="0" dirty="0" err="1" smtClean="0">
                <a:effectLst/>
              </a:rPr>
              <a:t>reautorizado</a:t>
            </a:r>
            <a:endParaRPr lang="pt-BR" sz="2000" noProof="0" dirty="0" smtClean="0">
              <a:effectLst/>
            </a:endParaRPr>
          </a:p>
          <a:p>
            <a:pPr>
              <a:lnSpc>
                <a:spcPct val="80000"/>
              </a:lnSpc>
            </a:pPr>
            <a:r>
              <a:rPr lang="pt-BR" sz="2000" noProof="0" dirty="0" smtClean="0"/>
              <a:t>2002-2004:  </a:t>
            </a:r>
            <a:r>
              <a:rPr lang="pt-BR" sz="2000" noProof="0" dirty="0" err="1" smtClean="0"/>
              <a:t>National</a:t>
            </a:r>
            <a:r>
              <a:rPr lang="pt-BR" sz="2000" noProof="0" dirty="0" smtClean="0"/>
              <a:t> </a:t>
            </a:r>
            <a:r>
              <a:rPr lang="pt-BR" sz="2000" noProof="0" dirty="0" err="1" smtClean="0"/>
              <a:t>Dam</a:t>
            </a:r>
            <a:r>
              <a:rPr lang="pt-BR" sz="2000" noProof="0" dirty="0" smtClean="0"/>
              <a:t> </a:t>
            </a:r>
            <a:r>
              <a:rPr lang="pt-BR" sz="2000" noProof="0" dirty="0" err="1" smtClean="0"/>
              <a:t>Safety</a:t>
            </a:r>
            <a:r>
              <a:rPr lang="pt-BR" sz="2000" noProof="0" dirty="0" smtClean="0"/>
              <a:t> Security </a:t>
            </a:r>
            <a:r>
              <a:rPr lang="pt-BR" sz="2000" noProof="0" dirty="0" err="1" smtClean="0"/>
              <a:t>Act</a:t>
            </a:r>
            <a:r>
              <a:rPr lang="pt-BR" sz="2000" noProof="0" dirty="0" smtClean="0"/>
              <a:t> </a:t>
            </a:r>
            <a:r>
              <a:rPr lang="pt-BR" sz="2000" noProof="0" dirty="0" err="1" smtClean="0"/>
              <a:t>of</a:t>
            </a:r>
            <a:r>
              <a:rPr lang="pt-BR" sz="2000" noProof="0" dirty="0" smtClean="0"/>
              <a:t> 2002 </a:t>
            </a:r>
            <a:r>
              <a:rPr lang="pt-BR" sz="2000" noProof="0" dirty="0" err="1" smtClean="0"/>
              <a:t>reautorizado</a:t>
            </a:r>
            <a:r>
              <a:rPr lang="pt-BR" sz="2000" noProof="0" dirty="0" smtClean="0"/>
              <a:t> pelo USACE; dados de NID coletados e publicados na internet em fevereiro de 2005</a:t>
            </a:r>
          </a:p>
          <a:p>
            <a:pPr>
              <a:lnSpc>
                <a:spcPct val="80000"/>
              </a:lnSpc>
            </a:pPr>
            <a:endParaRPr lang="pt-BR" sz="2000" noProof="0" dirty="0">
              <a:effectLst/>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noProof="0" dirty="0" smtClean="0"/>
              <a:t>Histórico do NID (cont.)</a:t>
            </a:r>
            <a:endParaRPr lang="pt-BR" noProof="0" dirty="0"/>
          </a:p>
        </p:txBody>
      </p:sp>
      <p:sp>
        <p:nvSpPr>
          <p:cNvPr id="3" name="Content Placeholder 2"/>
          <p:cNvSpPr>
            <a:spLocks noGrp="1"/>
          </p:cNvSpPr>
          <p:nvPr>
            <p:ph idx="1"/>
          </p:nvPr>
        </p:nvSpPr>
        <p:spPr>
          <a:xfrm>
            <a:off x="304800" y="1219200"/>
            <a:ext cx="8458200" cy="5181600"/>
          </a:xfrm>
        </p:spPr>
        <p:txBody>
          <a:bodyPr/>
          <a:lstStyle/>
          <a:p>
            <a:pPr>
              <a:lnSpc>
                <a:spcPct val="80000"/>
              </a:lnSpc>
            </a:pPr>
            <a:r>
              <a:rPr lang="pt-BR" sz="2200" noProof="0" dirty="0" smtClean="0">
                <a:effectLst/>
              </a:rPr>
              <a:t>2005-2007:  USACE coleta e compila os dados do NID</a:t>
            </a:r>
          </a:p>
          <a:p>
            <a:pPr>
              <a:lnSpc>
                <a:spcPct val="80000"/>
              </a:lnSpc>
            </a:pPr>
            <a:r>
              <a:rPr lang="pt-BR" sz="2200" noProof="0" dirty="0" smtClean="0">
                <a:effectLst/>
              </a:rPr>
              <a:t>2006-2007: Lei </a:t>
            </a:r>
            <a:r>
              <a:rPr lang="pt-BR" sz="2200" noProof="0" dirty="0" smtClean="0">
                <a:effectLst/>
              </a:rPr>
              <a:t>de Segurança </a:t>
            </a:r>
            <a:r>
              <a:rPr lang="pt-BR" sz="2200" noProof="0" dirty="0" smtClean="0">
                <a:effectLst/>
              </a:rPr>
              <a:t>de Barragens de 2006 </a:t>
            </a:r>
            <a:r>
              <a:rPr lang="pt-BR" sz="2200" noProof="0" dirty="0" err="1" smtClean="0">
                <a:effectLst/>
              </a:rPr>
              <a:t>reautoriza</a:t>
            </a:r>
            <a:r>
              <a:rPr lang="pt-BR" sz="2200" noProof="0" dirty="0" smtClean="0">
                <a:effectLst/>
              </a:rPr>
              <a:t> a manutenção e atualização do NID, publicado no ID 2007. </a:t>
            </a:r>
          </a:p>
          <a:p>
            <a:pPr>
              <a:lnSpc>
                <a:spcPct val="80000"/>
              </a:lnSpc>
            </a:pPr>
            <a:r>
              <a:rPr lang="pt-BR" sz="2200" noProof="0" dirty="0" smtClean="0">
                <a:effectLst/>
              </a:rPr>
              <a:t>2008:  USACE coleta dados para o NID; lançamento de novo </a:t>
            </a:r>
            <a:r>
              <a:rPr lang="pt-BR" sz="2200" noProof="0" dirty="0" smtClean="0">
                <a:effectLst/>
              </a:rPr>
              <a:t>web site do NID </a:t>
            </a:r>
            <a:r>
              <a:rPr lang="pt-BR" sz="2200" noProof="0" dirty="0" smtClean="0">
                <a:effectLst/>
              </a:rPr>
              <a:t>com novas restrições de segurança</a:t>
            </a:r>
          </a:p>
          <a:p>
            <a:pPr>
              <a:lnSpc>
                <a:spcPct val="80000"/>
              </a:lnSpc>
            </a:pPr>
            <a:r>
              <a:rPr lang="pt-BR" sz="2200" noProof="0" dirty="0" smtClean="0"/>
              <a:t>2009: Publicado em </a:t>
            </a:r>
            <a:r>
              <a:rPr lang="pt-BR" sz="2200" noProof="0" dirty="0" smtClean="0"/>
              <a:t>NID2009 </a:t>
            </a:r>
            <a:r>
              <a:rPr lang="pt-BR" sz="2200" noProof="0" dirty="0" smtClean="0"/>
              <a:t>incluindo novos campos da avaliação das condições</a:t>
            </a:r>
          </a:p>
          <a:p>
            <a:pPr>
              <a:lnSpc>
                <a:spcPct val="80000"/>
              </a:lnSpc>
            </a:pPr>
            <a:r>
              <a:rPr lang="pt-BR" sz="2200" noProof="0" dirty="0" smtClean="0"/>
              <a:t>2010: Coleta parcial de dados atualizados do NID com </a:t>
            </a:r>
            <a:r>
              <a:rPr lang="pt-BR" sz="2200" noProof="0" dirty="0" smtClean="0"/>
              <a:t>foco </a:t>
            </a:r>
            <a:r>
              <a:rPr lang="pt-BR" sz="2200" noProof="0" dirty="0" smtClean="0"/>
              <a:t>nos novos campos de avaliação das condições. </a:t>
            </a:r>
          </a:p>
          <a:p>
            <a:pPr>
              <a:lnSpc>
                <a:spcPct val="80000"/>
              </a:lnSpc>
            </a:pPr>
            <a:r>
              <a:rPr lang="pt-BR" sz="2200" noProof="0" dirty="0" smtClean="0"/>
              <a:t>2011: Publicação NID2010</a:t>
            </a:r>
          </a:p>
          <a:p>
            <a:pPr>
              <a:lnSpc>
                <a:spcPct val="80000"/>
              </a:lnSpc>
            </a:pPr>
            <a:r>
              <a:rPr lang="pt-BR" sz="2200" noProof="0" dirty="0" smtClean="0"/>
              <a:t>2012: Dados coletados das </a:t>
            </a:r>
            <a:r>
              <a:rPr lang="pt-BR" sz="2200" noProof="0" dirty="0" smtClean="0"/>
              <a:t>agências </a:t>
            </a:r>
            <a:r>
              <a:rPr lang="pt-BR" sz="2200" noProof="0" dirty="0" smtClean="0"/>
              <a:t>estaduais e federais; A equipe do banco de dados do NID usou novas ferramentas baseadas na web para colocar e validar os dados na rede. </a:t>
            </a:r>
          </a:p>
          <a:p>
            <a:pPr>
              <a:lnSpc>
                <a:spcPct val="80000"/>
              </a:lnSpc>
            </a:pPr>
            <a:r>
              <a:rPr lang="pt-BR" sz="2200" noProof="0" dirty="0" smtClean="0"/>
              <a:t>2013: Publicado o  NID2013 com mais um novo campo de dados: Data da Última revisão do Plano de Emergência (nem todas as agências estaduais e federais mantêm esta informação)</a:t>
            </a:r>
          </a:p>
          <a:p>
            <a:pPr>
              <a:lnSpc>
                <a:spcPct val="80000"/>
              </a:lnSpc>
            </a:pPr>
            <a:endParaRPr lang="pt-BR" sz="2200" noProof="0" dirty="0" smtClean="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noProof="0" dirty="0" smtClean="0"/>
              <a:t>Critérios de inclusão no NID</a:t>
            </a:r>
            <a:endParaRPr lang="pt-BR" noProof="0" dirty="0"/>
          </a:p>
        </p:txBody>
      </p:sp>
      <p:sp>
        <p:nvSpPr>
          <p:cNvPr id="4" name="Rectangle 3"/>
          <p:cNvSpPr>
            <a:spLocks noGrp="1" noChangeArrowheads="1"/>
          </p:cNvSpPr>
          <p:nvPr>
            <p:ph idx="1"/>
          </p:nvPr>
        </p:nvSpPr>
        <p:spPr/>
        <p:txBody>
          <a:bodyPr/>
          <a:lstStyle/>
          <a:p>
            <a:pPr marL="609600" indent="-609600"/>
            <a:r>
              <a:rPr lang="pt-BR" sz="2800" noProof="0" dirty="0" smtClean="0"/>
              <a:t>Todos os perigos altos potenciais na classificação de barragens </a:t>
            </a:r>
          </a:p>
          <a:p>
            <a:pPr marL="609600" indent="-609600"/>
            <a:r>
              <a:rPr lang="pt-BR" sz="2800" noProof="0" dirty="0" smtClean="0"/>
              <a:t>Todos os perigos significativos potenciais na classificação de barragens </a:t>
            </a:r>
          </a:p>
          <a:p>
            <a:pPr marL="609600" indent="-609600"/>
            <a:r>
              <a:rPr lang="pt-BR" sz="2800" noProof="0" dirty="0" smtClean="0"/>
              <a:t>Riscos </a:t>
            </a:r>
            <a:r>
              <a:rPr lang="pt-BR" sz="2800" noProof="0" dirty="0" smtClean="0"/>
              <a:t>baixos ou indeterminados potenciais na classificação de barragens </a:t>
            </a:r>
          </a:p>
          <a:p>
            <a:pPr marL="1009650" lvl="1" indent="-609600"/>
            <a:r>
              <a:rPr lang="pt-BR" sz="2400" noProof="0" dirty="0" smtClean="0"/>
              <a:t>igual ou superior a </a:t>
            </a:r>
            <a:r>
              <a:rPr lang="pt-BR" sz="2400" noProof="0" dirty="0" smtClean="0"/>
              <a:t>7,6m </a:t>
            </a:r>
            <a:r>
              <a:rPr lang="pt-BR" sz="2400" noProof="0" dirty="0" smtClean="0"/>
              <a:t>de altura e que excedam 18503 metros cúbicos de armazenamento, ou</a:t>
            </a:r>
          </a:p>
          <a:p>
            <a:pPr marL="1009650" lvl="1" indent="-609600"/>
            <a:r>
              <a:rPr lang="pt-BR" sz="2400" noProof="0" dirty="0" smtClean="0"/>
              <a:t>Igual ou superior a 61675 </a:t>
            </a:r>
            <a:r>
              <a:rPr lang="pt-BR" sz="2400" dirty="0" smtClean="0"/>
              <a:t>metros cúbicos</a:t>
            </a:r>
            <a:r>
              <a:rPr lang="pt-BR" sz="2400" noProof="0" dirty="0" smtClean="0"/>
              <a:t> ou armazenamento superior a 6 metros de altura.</a:t>
            </a:r>
            <a:endParaRPr lang="pt-BR" sz="2000" noProof="0" dirty="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noProof="0" dirty="0" smtClean="0"/>
              <a:t>Campos dos dados do NID</a:t>
            </a:r>
            <a:endParaRPr lang="pt-BR" noProof="0" dirty="0"/>
          </a:p>
        </p:txBody>
      </p:sp>
      <p:graphicFrame>
        <p:nvGraphicFramePr>
          <p:cNvPr id="73732" name="Object 4"/>
          <p:cNvGraphicFramePr>
            <a:graphicFrameLocks noChangeAspect="1"/>
          </p:cNvGraphicFramePr>
          <p:nvPr>
            <p:extLst>
              <p:ext uri="{D42A27DB-BD31-4B8C-83A1-F6EECF244321}">
                <p14:modId xmlns:p14="http://schemas.microsoft.com/office/powerpoint/2010/main" val="4081772779"/>
              </p:ext>
            </p:extLst>
          </p:nvPr>
        </p:nvGraphicFramePr>
        <p:xfrm>
          <a:off x="838200" y="1295400"/>
          <a:ext cx="7754938" cy="4725987"/>
        </p:xfrm>
        <a:graphic>
          <a:graphicData uri="http://schemas.openxmlformats.org/presentationml/2006/ole">
            <mc:AlternateContent xmlns:mc="http://schemas.openxmlformats.org/markup-compatibility/2006">
              <mc:Choice xmlns:v="urn:schemas-microsoft-com:vml" Requires="v">
                <p:oleObj spid="_x0000_s1041" name="Document" r:id="rId3" imgW="7876946" imgH="4820390" progId="Word.Document.12">
                  <p:embed/>
                </p:oleObj>
              </mc:Choice>
              <mc:Fallback>
                <p:oleObj name="Document" r:id="rId3" imgW="7876946" imgH="4820390" progId="Word.Document.12">
                  <p:embed/>
                  <p:pic>
                    <p:nvPicPr>
                      <p:cNvPr id="0" name="Picture 2"/>
                      <p:cNvPicPr>
                        <a:picLocks noChangeAspect="1" noChangeArrowheads="1"/>
                      </p:cNvPicPr>
                      <p:nvPr/>
                    </p:nvPicPr>
                    <p:blipFill>
                      <a:blip r:embed="rId4"/>
                      <a:srcRect/>
                      <a:stretch>
                        <a:fillRect/>
                      </a:stretch>
                    </p:blipFill>
                    <p:spPr bwMode="auto">
                      <a:xfrm>
                        <a:off x="838200" y="1295400"/>
                        <a:ext cx="7754938" cy="4725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8" name="Rectangle 7"/>
          <p:cNvSpPr/>
          <p:nvPr/>
        </p:nvSpPr>
        <p:spPr>
          <a:xfrm>
            <a:off x="1219200" y="6400800"/>
            <a:ext cx="5668539" cy="246221"/>
          </a:xfrm>
          <a:prstGeom prst="rect">
            <a:avLst/>
          </a:prstGeom>
        </p:spPr>
        <p:txBody>
          <a:bodyPr wrap="none">
            <a:spAutoFit/>
          </a:bodyPr>
          <a:lstStyle/>
          <a:p>
            <a:pPr eaLnBrk="1" hangingPunct="1">
              <a:spcBef>
                <a:spcPct val="50000"/>
              </a:spcBef>
            </a:pPr>
            <a:r>
              <a:rPr lang="en-US" sz="1000" i="1" dirty="0" smtClean="0">
                <a:solidFill>
                  <a:srgbClr val="FF0000"/>
                </a:solidFill>
              </a:rPr>
              <a:t>* </a:t>
            </a:r>
            <a:r>
              <a:rPr lang="en-US" sz="1000" i="1" dirty="0" smtClean="0">
                <a:solidFill>
                  <a:srgbClr val="FF0000"/>
                </a:solidFill>
              </a:rPr>
              <a:t>Dados com </a:t>
            </a:r>
            <a:r>
              <a:rPr lang="en-US" sz="1000" i="1" dirty="0" err="1" smtClean="0">
                <a:solidFill>
                  <a:srgbClr val="FF0000"/>
                </a:solidFill>
              </a:rPr>
              <a:t>acesso</a:t>
            </a:r>
            <a:r>
              <a:rPr lang="en-US" sz="1000" i="1" dirty="0" smtClean="0">
                <a:solidFill>
                  <a:srgbClr val="FF0000"/>
                </a:solidFill>
              </a:rPr>
              <a:t> </a:t>
            </a:r>
            <a:r>
              <a:rPr lang="en-US" sz="1000" i="1" dirty="0" err="1" smtClean="0">
                <a:solidFill>
                  <a:srgbClr val="FF0000"/>
                </a:solidFill>
              </a:rPr>
              <a:t>restrito</a:t>
            </a:r>
            <a:r>
              <a:rPr lang="en-US" sz="1000" i="1" dirty="0" smtClean="0">
                <a:solidFill>
                  <a:srgbClr val="FF0000"/>
                </a:solidFill>
                <a:effectLst/>
              </a:rPr>
              <a:t> </a:t>
            </a:r>
            <a:r>
              <a:rPr lang="en-US" sz="1000" i="1" dirty="0" smtClean="0">
                <a:solidFill>
                  <a:srgbClr val="FF0000"/>
                </a:solidFill>
                <a:effectLst/>
              </a:rPr>
              <a:t>– </a:t>
            </a:r>
            <a:r>
              <a:rPr lang="en-US" sz="1000" i="1" dirty="0" err="1" smtClean="0">
                <a:solidFill>
                  <a:srgbClr val="FF0000"/>
                </a:solidFill>
                <a:effectLst/>
              </a:rPr>
              <a:t>Uso</a:t>
            </a:r>
            <a:r>
              <a:rPr lang="en-US" sz="1000" i="1" dirty="0" smtClean="0">
                <a:solidFill>
                  <a:srgbClr val="FF0000"/>
                </a:solidFill>
                <a:effectLst/>
              </a:rPr>
              <a:t> do </a:t>
            </a:r>
            <a:r>
              <a:rPr lang="en-US" sz="1000" i="1" dirty="0" err="1" smtClean="0">
                <a:solidFill>
                  <a:srgbClr val="FF0000"/>
                </a:solidFill>
                <a:effectLst/>
              </a:rPr>
              <a:t>Governo</a:t>
            </a:r>
            <a:r>
              <a:rPr lang="en-US" sz="1000" i="1" dirty="0" smtClean="0">
                <a:solidFill>
                  <a:srgbClr val="FF0000"/>
                </a:solidFill>
                <a:effectLst/>
              </a:rPr>
              <a:t> </a:t>
            </a:r>
            <a:r>
              <a:rPr lang="en-US" sz="1000" i="1" dirty="0" err="1" smtClean="0">
                <a:solidFill>
                  <a:srgbClr val="FF0000"/>
                </a:solidFill>
                <a:effectLst/>
              </a:rPr>
              <a:t>apenas</a:t>
            </a:r>
            <a:r>
              <a:rPr lang="en-US" sz="1000" i="1" dirty="0" smtClean="0">
                <a:solidFill>
                  <a:srgbClr val="FF0000"/>
                </a:solidFill>
                <a:effectLst/>
              </a:rPr>
              <a:t>, </a:t>
            </a:r>
            <a:r>
              <a:rPr lang="en-US" sz="1000" i="1" dirty="0" err="1" smtClean="0">
                <a:solidFill>
                  <a:srgbClr val="FF0000"/>
                </a:solidFill>
                <a:effectLst/>
              </a:rPr>
              <a:t>não</a:t>
            </a:r>
            <a:r>
              <a:rPr lang="en-US" sz="1000" i="1" dirty="0" smtClean="0">
                <a:solidFill>
                  <a:srgbClr val="FF0000"/>
                </a:solidFill>
                <a:effectLst/>
              </a:rPr>
              <a:t> </a:t>
            </a:r>
            <a:r>
              <a:rPr lang="en-US" sz="1000" i="1" dirty="0" err="1" smtClean="0">
                <a:solidFill>
                  <a:srgbClr val="FF0000"/>
                </a:solidFill>
                <a:effectLst/>
              </a:rPr>
              <a:t>disponível</a:t>
            </a:r>
            <a:r>
              <a:rPr lang="en-US" sz="1000" i="1" dirty="0" smtClean="0">
                <a:solidFill>
                  <a:srgbClr val="FF0000"/>
                </a:solidFill>
                <a:effectLst/>
              </a:rPr>
              <a:t> </a:t>
            </a:r>
            <a:r>
              <a:rPr lang="en-US" sz="1000" i="1" dirty="0" err="1" smtClean="0">
                <a:solidFill>
                  <a:srgbClr val="FF0000"/>
                </a:solidFill>
                <a:effectLst/>
              </a:rPr>
              <a:t>para</a:t>
            </a:r>
            <a:r>
              <a:rPr lang="en-US" sz="1000" i="1" dirty="0" smtClean="0">
                <a:solidFill>
                  <a:srgbClr val="FF0000"/>
                </a:solidFill>
                <a:effectLst/>
              </a:rPr>
              <a:t> o </a:t>
            </a:r>
            <a:r>
              <a:rPr lang="en-US" sz="1000" i="1" dirty="0" err="1" smtClean="0">
                <a:solidFill>
                  <a:srgbClr val="FF0000"/>
                </a:solidFill>
                <a:effectLst/>
              </a:rPr>
              <a:t>público</a:t>
            </a:r>
            <a:r>
              <a:rPr lang="en-US" sz="1000" i="1" dirty="0" smtClean="0">
                <a:solidFill>
                  <a:srgbClr val="FF0000"/>
                </a:solidFill>
                <a:effectLst/>
              </a:rPr>
              <a:t> </a:t>
            </a:r>
            <a:r>
              <a:rPr lang="en-US" sz="1000" i="1" dirty="0" err="1" smtClean="0">
                <a:solidFill>
                  <a:srgbClr val="FF0000"/>
                </a:solidFill>
                <a:effectLst/>
              </a:rPr>
              <a:t>pelo</a:t>
            </a:r>
            <a:r>
              <a:rPr lang="en-US" sz="1000" i="1" dirty="0" smtClean="0">
                <a:solidFill>
                  <a:srgbClr val="FF0000"/>
                </a:solidFill>
                <a:effectLst/>
              </a:rPr>
              <a:t> </a:t>
            </a:r>
            <a:r>
              <a:rPr lang="en-US" sz="1000" i="1" dirty="0" smtClean="0">
                <a:solidFill>
                  <a:srgbClr val="FF0000"/>
                </a:solidFill>
                <a:effectLst/>
              </a:rPr>
              <a:t>NID</a:t>
            </a:r>
            <a:endParaRPr lang="en-US" sz="1000" dirty="0">
              <a:solidFill>
                <a:srgbClr val="FF0000"/>
              </a:solidFill>
              <a:effectLst/>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noProof="0" dirty="0" smtClean="0"/>
              <a:t>Contribuição de dados do NID 2013</a:t>
            </a:r>
            <a:endParaRPr lang="pt-BR" noProof="0" dirty="0"/>
          </a:p>
        </p:txBody>
      </p:sp>
      <p:sp>
        <p:nvSpPr>
          <p:cNvPr id="4" name="Rectangle 3"/>
          <p:cNvSpPr>
            <a:spLocks noGrp="1" noChangeArrowheads="1"/>
          </p:cNvSpPr>
          <p:nvPr>
            <p:ph idx="1"/>
          </p:nvPr>
        </p:nvSpPr>
        <p:spPr>
          <a:xfrm>
            <a:off x="457200" y="1371600"/>
            <a:ext cx="8229600" cy="4495800"/>
          </a:xfrm>
        </p:spPr>
        <p:txBody>
          <a:bodyPr/>
          <a:lstStyle/>
          <a:p>
            <a:pPr>
              <a:lnSpc>
                <a:spcPct val="90000"/>
              </a:lnSpc>
            </a:pPr>
            <a:r>
              <a:rPr lang="pt-BR" noProof="0" dirty="0" smtClean="0"/>
              <a:t>USACE levantou dados do inventário de 47 estados*, Porto Rico e 15 escritórios federais **</a:t>
            </a:r>
          </a:p>
          <a:p>
            <a:pPr>
              <a:lnSpc>
                <a:spcPct val="90000"/>
              </a:lnSpc>
            </a:pPr>
            <a:r>
              <a:rPr lang="pt-BR" noProof="0" dirty="0" smtClean="0"/>
              <a:t>As agências federais possuem ou regulam 6% das barragens nos EUA</a:t>
            </a:r>
          </a:p>
          <a:p>
            <a:pPr>
              <a:lnSpc>
                <a:spcPct val="90000"/>
              </a:lnSpc>
            </a:pPr>
            <a:r>
              <a:rPr lang="pt-BR" noProof="0" dirty="0" smtClean="0"/>
              <a:t>Os escritórios estaduais de segurança de barragens regulam 80% das barragens incluídas no NID</a:t>
            </a:r>
            <a:endParaRPr lang="pt-BR" noProof="0" dirty="0"/>
          </a:p>
        </p:txBody>
      </p:sp>
      <p:sp>
        <p:nvSpPr>
          <p:cNvPr id="5" name="TextBox 4"/>
          <p:cNvSpPr txBox="1"/>
          <p:nvPr/>
        </p:nvSpPr>
        <p:spPr>
          <a:xfrm>
            <a:off x="609600" y="5181600"/>
            <a:ext cx="7010400" cy="954107"/>
          </a:xfrm>
          <a:prstGeom prst="rect">
            <a:avLst/>
          </a:prstGeom>
          <a:noFill/>
        </p:spPr>
        <p:txBody>
          <a:bodyPr wrap="square" rtlCol="0">
            <a:spAutoFit/>
          </a:bodyPr>
          <a:lstStyle/>
          <a:p>
            <a:r>
              <a:rPr lang="en-US" sz="1400" dirty="0" smtClean="0"/>
              <a:t>* Alabama </a:t>
            </a:r>
            <a:r>
              <a:rPr lang="en-US" sz="1400" dirty="0" err="1" smtClean="0"/>
              <a:t>não</a:t>
            </a:r>
            <a:r>
              <a:rPr lang="en-US" sz="1400" dirty="0" smtClean="0"/>
              <a:t> tem </a:t>
            </a:r>
            <a:r>
              <a:rPr lang="en-US" sz="1400" dirty="0" err="1" smtClean="0"/>
              <a:t>legislação</a:t>
            </a:r>
            <a:r>
              <a:rPr lang="en-US" sz="1400" dirty="0" smtClean="0"/>
              <a:t> </a:t>
            </a:r>
            <a:r>
              <a:rPr lang="en-US" sz="1400" dirty="0" err="1" smtClean="0"/>
              <a:t>que</a:t>
            </a:r>
            <a:r>
              <a:rPr lang="en-US" sz="1400" dirty="0" smtClean="0"/>
              <a:t> </a:t>
            </a:r>
            <a:r>
              <a:rPr lang="en-US" sz="1400" dirty="0" err="1" smtClean="0"/>
              <a:t>regule</a:t>
            </a:r>
            <a:r>
              <a:rPr lang="en-US" sz="1400" dirty="0" smtClean="0"/>
              <a:t> </a:t>
            </a:r>
            <a:r>
              <a:rPr lang="en-US" sz="1400" dirty="0" err="1" smtClean="0"/>
              <a:t>segurança</a:t>
            </a:r>
            <a:r>
              <a:rPr lang="en-US" sz="1400" dirty="0" smtClean="0"/>
              <a:t> das </a:t>
            </a:r>
            <a:r>
              <a:rPr lang="en-US" sz="1400" dirty="0" err="1" smtClean="0"/>
              <a:t>barragens</a:t>
            </a:r>
            <a:r>
              <a:rPr lang="en-US" sz="1400" dirty="0" smtClean="0"/>
              <a:t>. </a:t>
            </a:r>
            <a:r>
              <a:rPr lang="en-US" sz="1400" dirty="0" err="1" smtClean="0"/>
              <a:t>Usando</a:t>
            </a:r>
            <a:r>
              <a:rPr lang="en-US" sz="1400" dirty="0" smtClean="0"/>
              <a:t> as </a:t>
            </a:r>
            <a:r>
              <a:rPr lang="en-US" sz="1400" dirty="0" err="1" smtClean="0"/>
              <a:t>informações</a:t>
            </a:r>
            <a:r>
              <a:rPr lang="en-US" sz="1400" dirty="0" smtClean="0"/>
              <a:t> do NID 2010 </a:t>
            </a:r>
            <a:r>
              <a:rPr lang="en-US" sz="1400" dirty="0" err="1" smtClean="0"/>
              <a:t>para</a:t>
            </a:r>
            <a:r>
              <a:rPr lang="en-US" sz="1400" dirty="0" smtClean="0"/>
              <a:t> Connecticut </a:t>
            </a:r>
            <a:r>
              <a:rPr lang="en-US" sz="1400" dirty="0" err="1" smtClean="0"/>
              <a:t>e</a:t>
            </a:r>
            <a:r>
              <a:rPr lang="en-US" sz="1400" dirty="0" smtClean="0"/>
              <a:t> Kentucky.</a:t>
            </a:r>
          </a:p>
          <a:p>
            <a:r>
              <a:rPr lang="en-US" sz="1400" dirty="0" smtClean="0"/>
              <a:t>** </a:t>
            </a:r>
            <a:r>
              <a:rPr lang="en-US" sz="1400" dirty="0" err="1" smtClean="0"/>
              <a:t>Usando</a:t>
            </a:r>
            <a:r>
              <a:rPr lang="en-US" sz="1400" dirty="0" smtClean="0"/>
              <a:t> a </a:t>
            </a:r>
            <a:r>
              <a:rPr lang="en-US" sz="1400" dirty="0" err="1" smtClean="0"/>
              <a:t>informação</a:t>
            </a:r>
            <a:r>
              <a:rPr lang="en-US" sz="1400" dirty="0" smtClean="0"/>
              <a:t> do NID2010 do  National Park Service e </a:t>
            </a:r>
            <a:r>
              <a:rPr lang="en-US" sz="1400" dirty="0" err="1" smtClean="0"/>
              <a:t>Departmento</a:t>
            </a:r>
            <a:r>
              <a:rPr lang="en-US" sz="1400" dirty="0" smtClean="0"/>
              <a:t> de </a:t>
            </a:r>
            <a:r>
              <a:rPr lang="en-US" sz="1400" dirty="0" err="1" smtClean="0"/>
              <a:t>Energia</a:t>
            </a:r>
            <a:endParaRPr lang="en-US" sz="1400"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p:spPr>
        <p:txBody>
          <a:bodyPr/>
          <a:lstStyle/>
          <a:p>
            <a:r>
              <a:rPr lang="pt-BR" noProof="0" dirty="0" smtClean="0"/>
              <a:t>O Que é DSPMT?</a:t>
            </a:r>
            <a:endParaRPr lang="pt-BR" noProof="0" dirty="0"/>
          </a:p>
        </p:txBody>
      </p:sp>
      <p:sp>
        <p:nvSpPr>
          <p:cNvPr id="3" name="Content Placeholder 2"/>
          <p:cNvSpPr>
            <a:spLocks noGrp="1"/>
          </p:cNvSpPr>
          <p:nvPr>
            <p:ph idx="1"/>
          </p:nvPr>
        </p:nvSpPr>
        <p:spPr>
          <a:xfrm>
            <a:off x="228600" y="838200"/>
            <a:ext cx="8229600" cy="533400"/>
          </a:xfrm>
        </p:spPr>
        <p:txBody>
          <a:bodyPr/>
          <a:lstStyle/>
          <a:p>
            <a:r>
              <a:rPr lang="pt-BR" sz="2400" noProof="0" dirty="0" smtClean="0"/>
              <a:t>Desde 2011, existe uma aplicação na web com acesso pelo cartão de acesso comum</a:t>
            </a:r>
          </a:p>
          <a:p>
            <a:r>
              <a:rPr lang="pt-BR" sz="2400" noProof="0" dirty="0" smtClean="0"/>
              <a:t>Anteriormente, existia um software que combinava o acesso via internet no desktop</a:t>
            </a:r>
          </a:p>
        </p:txBody>
      </p:sp>
      <p:sp>
        <p:nvSpPr>
          <p:cNvPr id="5" name="TextBox 4"/>
          <p:cNvSpPr txBox="1"/>
          <p:nvPr/>
        </p:nvSpPr>
        <p:spPr>
          <a:xfrm>
            <a:off x="228600" y="2362200"/>
            <a:ext cx="5486400" cy="4007251"/>
          </a:xfrm>
          <a:prstGeom prst="rect">
            <a:avLst/>
          </a:prstGeom>
          <a:noFill/>
        </p:spPr>
        <p:txBody>
          <a:bodyPr wrap="square" rtlCol="0">
            <a:spAutoFit/>
          </a:bodyPr>
          <a:lstStyle/>
          <a:p>
            <a:pPr marL="342900" lvl="0" indent="-342900" eaLnBrk="0" hangingPunct="0">
              <a:spcBef>
                <a:spcPct val="20000"/>
              </a:spcBef>
              <a:buFont typeface="Wingdings" pitchFamily="2" charset="2"/>
              <a:buChar char="§"/>
            </a:pPr>
            <a:r>
              <a:rPr lang="en-US" sz="2400" kern="0" dirty="0" err="1" smtClean="0">
                <a:solidFill>
                  <a:srgbClr val="000000"/>
                </a:solidFill>
                <a:latin typeface="Arial"/>
              </a:rPr>
              <a:t>Três</a:t>
            </a:r>
            <a:r>
              <a:rPr lang="en-US" sz="2400" kern="0" dirty="0" smtClean="0">
                <a:solidFill>
                  <a:srgbClr val="000000"/>
                </a:solidFill>
                <a:latin typeface="Arial"/>
              </a:rPr>
              <a:t> </a:t>
            </a:r>
            <a:r>
              <a:rPr lang="en-US" sz="2400" kern="0" dirty="0" err="1" smtClean="0">
                <a:solidFill>
                  <a:srgbClr val="000000"/>
                </a:solidFill>
                <a:latin typeface="Arial"/>
              </a:rPr>
              <a:t>componentes</a:t>
            </a:r>
            <a:r>
              <a:rPr lang="en-US" sz="2400" kern="0" dirty="0" smtClean="0">
                <a:solidFill>
                  <a:srgbClr val="000000"/>
                </a:solidFill>
                <a:latin typeface="Arial"/>
              </a:rPr>
              <a:t> </a:t>
            </a:r>
            <a:r>
              <a:rPr lang="en-US" sz="2400" kern="0" dirty="0" err="1" smtClean="0">
                <a:solidFill>
                  <a:srgbClr val="000000"/>
                </a:solidFill>
                <a:latin typeface="Arial"/>
              </a:rPr>
              <a:t>principais</a:t>
            </a:r>
            <a:r>
              <a:rPr lang="en-US" sz="2400" kern="0" dirty="0" smtClean="0">
                <a:solidFill>
                  <a:srgbClr val="000000"/>
                </a:solidFill>
                <a:latin typeface="Arial"/>
              </a:rPr>
              <a:t>:</a:t>
            </a:r>
          </a:p>
          <a:p>
            <a:pPr marL="509588" lvl="1" indent="-222250" eaLnBrk="0" hangingPunct="0">
              <a:spcBef>
                <a:spcPct val="20000"/>
              </a:spcBef>
              <a:buFont typeface="Wingdings" pitchFamily="2" charset="2"/>
              <a:buChar char="§"/>
            </a:pPr>
            <a:r>
              <a:rPr lang="en-US" sz="2400" kern="0" dirty="0" err="1" smtClean="0">
                <a:solidFill>
                  <a:srgbClr val="000000"/>
                </a:solidFill>
                <a:latin typeface="Arial"/>
              </a:rPr>
              <a:t>Programa</a:t>
            </a:r>
            <a:r>
              <a:rPr lang="en-US" sz="2400" kern="0" dirty="0" smtClean="0">
                <a:solidFill>
                  <a:srgbClr val="000000"/>
                </a:solidFill>
                <a:latin typeface="Arial"/>
              </a:rPr>
              <a:t> de </a:t>
            </a:r>
            <a:r>
              <a:rPr lang="en-US" sz="2400" kern="0" dirty="0" err="1" smtClean="0">
                <a:solidFill>
                  <a:srgbClr val="000000"/>
                </a:solidFill>
                <a:latin typeface="Arial"/>
              </a:rPr>
              <a:t>Desempenho</a:t>
            </a:r>
            <a:r>
              <a:rPr lang="en-US" sz="2400" kern="0" dirty="0" smtClean="0">
                <a:solidFill>
                  <a:srgbClr val="000000"/>
                </a:solidFill>
                <a:latin typeface="Arial"/>
              </a:rPr>
              <a:t> de </a:t>
            </a:r>
            <a:r>
              <a:rPr lang="en-US" sz="2400" kern="0" dirty="0" err="1" smtClean="0">
                <a:solidFill>
                  <a:srgbClr val="000000"/>
                </a:solidFill>
                <a:latin typeface="Arial"/>
              </a:rPr>
              <a:t>Medidas</a:t>
            </a:r>
            <a:r>
              <a:rPr lang="en-US" sz="2400" kern="0" dirty="0" smtClean="0">
                <a:solidFill>
                  <a:srgbClr val="000000"/>
                </a:solidFill>
                <a:latin typeface="Arial"/>
              </a:rPr>
              <a:t> de </a:t>
            </a:r>
            <a:r>
              <a:rPr lang="en-US" sz="2400" kern="0" dirty="0" err="1" smtClean="0">
                <a:solidFill>
                  <a:srgbClr val="000000"/>
                </a:solidFill>
                <a:latin typeface="Arial"/>
              </a:rPr>
              <a:t>Segurança</a:t>
            </a:r>
            <a:r>
              <a:rPr lang="en-US" sz="2400" kern="0" dirty="0" smtClean="0">
                <a:solidFill>
                  <a:srgbClr val="000000"/>
                </a:solidFill>
                <a:latin typeface="Arial"/>
              </a:rPr>
              <a:t> de </a:t>
            </a:r>
            <a:r>
              <a:rPr lang="en-US" sz="2400" kern="0" dirty="0" err="1" smtClean="0">
                <a:solidFill>
                  <a:srgbClr val="000000"/>
                </a:solidFill>
                <a:latin typeface="Arial"/>
              </a:rPr>
              <a:t>Barragens</a:t>
            </a:r>
            <a:endParaRPr lang="en-US" sz="2400" kern="0" dirty="0" smtClean="0">
              <a:solidFill>
                <a:srgbClr val="000000"/>
              </a:solidFill>
              <a:latin typeface="Arial"/>
            </a:endParaRPr>
          </a:p>
          <a:p>
            <a:pPr marL="509588" lvl="1" indent="-222250" eaLnBrk="0" hangingPunct="0">
              <a:spcBef>
                <a:spcPct val="20000"/>
              </a:spcBef>
              <a:buFont typeface="Wingdings" pitchFamily="2" charset="2"/>
              <a:buChar char="§"/>
            </a:pPr>
            <a:r>
              <a:rPr lang="en-US" sz="2400" kern="0" dirty="0" err="1" smtClean="0">
                <a:solidFill>
                  <a:srgbClr val="000000"/>
                </a:solidFill>
                <a:latin typeface="Arial"/>
              </a:rPr>
              <a:t>Inventário</a:t>
            </a:r>
            <a:r>
              <a:rPr lang="en-US" sz="2400" kern="0" dirty="0" smtClean="0">
                <a:solidFill>
                  <a:srgbClr val="000000"/>
                </a:solidFill>
                <a:latin typeface="Arial"/>
              </a:rPr>
              <a:t> de </a:t>
            </a:r>
            <a:r>
              <a:rPr lang="en-US" sz="2400" kern="0" dirty="0" err="1" smtClean="0">
                <a:solidFill>
                  <a:srgbClr val="000000"/>
                </a:solidFill>
                <a:latin typeface="Arial"/>
              </a:rPr>
              <a:t>Barragens</a:t>
            </a:r>
            <a:r>
              <a:rPr lang="en-US" sz="2400" kern="0" dirty="0" smtClean="0">
                <a:solidFill>
                  <a:srgbClr val="000000"/>
                </a:solidFill>
                <a:latin typeface="Arial"/>
              </a:rPr>
              <a:t> do USACE</a:t>
            </a:r>
          </a:p>
          <a:p>
            <a:pPr marL="509588" lvl="1" indent="-222250" eaLnBrk="0" hangingPunct="0">
              <a:spcBef>
                <a:spcPct val="20000"/>
              </a:spcBef>
              <a:buFont typeface="Wingdings" pitchFamily="2" charset="2"/>
              <a:buChar char="§"/>
            </a:pPr>
            <a:r>
              <a:rPr lang="en-US" sz="2400" kern="0" dirty="0" err="1" smtClean="0">
                <a:solidFill>
                  <a:srgbClr val="000000"/>
                </a:solidFill>
                <a:latin typeface="Arial"/>
              </a:rPr>
              <a:t>Cartão</a:t>
            </a:r>
            <a:r>
              <a:rPr lang="en-US" sz="2400" kern="0" dirty="0" smtClean="0">
                <a:solidFill>
                  <a:srgbClr val="000000"/>
                </a:solidFill>
                <a:latin typeface="Arial"/>
              </a:rPr>
              <a:t> de </a:t>
            </a:r>
            <a:r>
              <a:rPr lang="en-US" sz="2400" kern="0" dirty="0" err="1" smtClean="0">
                <a:solidFill>
                  <a:srgbClr val="000000"/>
                </a:solidFill>
                <a:latin typeface="Arial"/>
              </a:rPr>
              <a:t>Pontuação</a:t>
            </a:r>
            <a:r>
              <a:rPr lang="en-US" sz="2400" kern="0" dirty="0" smtClean="0">
                <a:solidFill>
                  <a:srgbClr val="000000"/>
                </a:solidFill>
                <a:latin typeface="Arial"/>
              </a:rPr>
              <a:t> de </a:t>
            </a:r>
            <a:r>
              <a:rPr lang="en-US" sz="2400" kern="0" dirty="0" err="1" smtClean="0">
                <a:solidFill>
                  <a:srgbClr val="000000"/>
                </a:solidFill>
                <a:latin typeface="Arial"/>
              </a:rPr>
              <a:t>Segurança</a:t>
            </a:r>
            <a:r>
              <a:rPr lang="en-US" sz="2400" kern="0" dirty="0" smtClean="0">
                <a:solidFill>
                  <a:srgbClr val="000000"/>
                </a:solidFill>
                <a:latin typeface="Arial"/>
              </a:rPr>
              <a:t> de </a:t>
            </a:r>
            <a:r>
              <a:rPr lang="en-US" sz="2400" kern="0" dirty="0" err="1" smtClean="0">
                <a:solidFill>
                  <a:srgbClr val="000000"/>
                </a:solidFill>
                <a:latin typeface="Arial"/>
              </a:rPr>
              <a:t>Barragens</a:t>
            </a:r>
            <a:r>
              <a:rPr lang="en-US" sz="2400" kern="0" dirty="0" smtClean="0">
                <a:solidFill>
                  <a:srgbClr val="000000"/>
                </a:solidFill>
                <a:latin typeface="Arial"/>
              </a:rPr>
              <a:t> </a:t>
            </a:r>
            <a:r>
              <a:rPr lang="en-US" sz="2400" kern="0" dirty="0" err="1" smtClean="0">
                <a:solidFill>
                  <a:srgbClr val="000000"/>
                </a:solidFill>
                <a:latin typeface="Arial"/>
              </a:rPr>
              <a:t>para</a:t>
            </a:r>
            <a:r>
              <a:rPr lang="en-US" sz="2400" kern="0" dirty="0" smtClean="0">
                <a:solidFill>
                  <a:srgbClr val="000000"/>
                </a:solidFill>
                <a:latin typeface="Arial"/>
              </a:rPr>
              <a:t> a </a:t>
            </a:r>
            <a:r>
              <a:rPr lang="en-US" sz="2400" kern="0" dirty="0" err="1" smtClean="0">
                <a:solidFill>
                  <a:srgbClr val="000000"/>
                </a:solidFill>
                <a:latin typeface="Arial"/>
              </a:rPr>
              <a:t>rotina</a:t>
            </a:r>
            <a:r>
              <a:rPr lang="en-US" sz="2400" kern="0" dirty="0" smtClean="0">
                <a:solidFill>
                  <a:srgbClr val="000000"/>
                </a:solidFill>
                <a:latin typeface="Arial"/>
              </a:rPr>
              <a:t> das </a:t>
            </a:r>
            <a:r>
              <a:rPr lang="en-US" sz="2400" kern="0" dirty="0" err="1" smtClean="0">
                <a:solidFill>
                  <a:srgbClr val="000000"/>
                </a:solidFill>
                <a:latin typeface="Arial"/>
              </a:rPr>
              <a:t>Atividades</a:t>
            </a:r>
            <a:r>
              <a:rPr lang="en-US" sz="2400" kern="0" dirty="0" smtClean="0">
                <a:solidFill>
                  <a:srgbClr val="000000"/>
                </a:solidFill>
                <a:latin typeface="Arial"/>
              </a:rPr>
              <a:t> do </a:t>
            </a:r>
            <a:r>
              <a:rPr lang="en-US" sz="2400" kern="0" dirty="0" err="1" smtClean="0">
                <a:solidFill>
                  <a:srgbClr val="000000"/>
                </a:solidFill>
                <a:latin typeface="Arial"/>
              </a:rPr>
              <a:t>Programa</a:t>
            </a:r>
            <a:r>
              <a:rPr lang="en-US" sz="2400" kern="0" dirty="0" smtClean="0">
                <a:solidFill>
                  <a:srgbClr val="000000"/>
                </a:solidFill>
                <a:latin typeface="Arial"/>
              </a:rPr>
              <a:t> de </a:t>
            </a:r>
            <a:r>
              <a:rPr lang="en-US" sz="2400" kern="0" dirty="0" err="1" smtClean="0">
                <a:solidFill>
                  <a:srgbClr val="000000"/>
                </a:solidFill>
                <a:latin typeface="Arial"/>
              </a:rPr>
              <a:t>Segurança</a:t>
            </a:r>
            <a:r>
              <a:rPr lang="en-US" sz="2400" kern="0" dirty="0" smtClean="0">
                <a:solidFill>
                  <a:srgbClr val="000000"/>
                </a:solidFill>
                <a:latin typeface="Arial"/>
              </a:rPr>
              <a:t> de </a:t>
            </a:r>
            <a:r>
              <a:rPr lang="en-US" sz="2400" kern="0" dirty="0" err="1" smtClean="0">
                <a:solidFill>
                  <a:srgbClr val="000000"/>
                </a:solidFill>
                <a:latin typeface="Arial"/>
              </a:rPr>
              <a:t>Barragens</a:t>
            </a:r>
            <a:endParaRPr lang="en-US" sz="2400" kern="0" dirty="0" smtClean="0">
              <a:solidFill>
                <a:srgbClr val="000000"/>
              </a:solidFill>
              <a:latin typeface="Arial"/>
            </a:endParaRPr>
          </a:p>
        </p:txBody>
      </p:sp>
      <p:pic>
        <p:nvPicPr>
          <p:cNvPr id="1026" name="Picture 2"/>
          <p:cNvPicPr>
            <a:picLocks noChangeAspect="1" noChangeArrowheads="1"/>
          </p:cNvPicPr>
          <p:nvPr/>
        </p:nvPicPr>
        <p:blipFill>
          <a:blip r:embed="rId3" cstate="print"/>
          <a:srcRect l="18333" t="11111" r="19167" b="14815"/>
          <a:stretch>
            <a:fillRect/>
          </a:stretch>
        </p:blipFill>
        <p:spPr bwMode="auto">
          <a:xfrm>
            <a:off x="5562600" y="2743200"/>
            <a:ext cx="3581400" cy="2743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noProof="0" dirty="0" smtClean="0"/>
              <a:t>Ferramentas de entrada de dados </a:t>
            </a:r>
            <a:r>
              <a:rPr lang="pt-BR" noProof="0" dirty="0" smtClean="0"/>
              <a:t>no </a:t>
            </a:r>
            <a:r>
              <a:rPr lang="pt-BR" noProof="0" dirty="0" smtClean="0"/>
              <a:t>NID</a:t>
            </a:r>
            <a:endParaRPr lang="pt-BR" noProof="0" dirty="0"/>
          </a:p>
        </p:txBody>
      </p:sp>
      <p:sp>
        <p:nvSpPr>
          <p:cNvPr id="3" name="Content Placeholder 2"/>
          <p:cNvSpPr>
            <a:spLocks noGrp="1"/>
          </p:cNvSpPr>
          <p:nvPr>
            <p:ph idx="1"/>
          </p:nvPr>
        </p:nvSpPr>
        <p:spPr>
          <a:xfrm>
            <a:off x="457200" y="1371600"/>
            <a:ext cx="8229600" cy="3886200"/>
          </a:xfrm>
        </p:spPr>
        <p:txBody>
          <a:bodyPr/>
          <a:lstStyle/>
          <a:p>
            <a:r>
              <a:rPr lang="pt-BR" sz="2800" noProof="0" dirty="0" smtClean="0"/>
              <a:t>Os dados precisam estar em formato Excel</a:t>
            </a:r>
          </a:p>
          <a:p>
            <a:r>
              <a:rPr lang="pt-BR" sz="2800" noProof="0" dirty="0" smtClean="0"/>
              <a:t>Mapas que utilizam bancos de dados locais e valores de dados para o NID</a:t>
            </a:r>
          </a:p>
          <a:p>
            <a:r>
              <a:rPr lang="pt-BR" sz="2800" noProof="0" dirty="0" smtClean="0"/>
              <a:t>Padrão </a:t>
            </a:r>
            <a:r>
              <a:rPr lang="pt-BR" sz="2800" noProof="0" dirty="0" smtClean="0"/>
              <a:t>criado uma única vez e pode ser usado para múltiplos envios</a:t>
            </a:r>
          </a:p>
          <a:p>
            <a:r>
              <a:rPr lang="pt-BR" sz="2800" noProof="0" dirty="0" smtClean="0"/>
              <a:t>Se </a:t>
            </a:r>
            <a:r>
              <a:rPr lang="pt-BR" sz="2800" noProof="0" dirty="0" smtClean="0"/>
              <a:t>começar com novo arquivo Excel, </a:t>
            </a:r>
            <a:r>
              <a:rPr lang="pt-BR" sz="2800" noProof="0" dirty="0" smtClean="0"/>
              <a:t>lembra </a:t>
            </a:r>
            <a:r>
              <a:rPr lang="pt-BR" sz="2800" noProof="0" dirty="0" smtClean="0"/>
              <a:t>o mapeamento anterior</a:t>
            </a:r>
          </a:p>
          <a:p>
            <a:r>
              <a:rPr lang="pt-BR" sz="2800" noProof="0" dirty="0" smtClean="0"/>
              <a:t>Não foi possível apresentar os dados com erros críticos (dados perdidos em campos obrigatórios)</a:t>
            </a:r>
          </a:p>
        </p:txBody>
      </p:sp>
    </p:spTree>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noProof="0" dirty="0" smtClean="0"/>
              <a:t>Ferramentas de entrada de dados </a:t>
            </a:r>
            <a:r>
              <a:rPr lang="pt-BR" dirty="0"/>
              <a:t>n</a:t>
            </a:r>
            <a:r>
              <a:rPr lang="pt-BR" noProof="0" dirty="0" smtClean="0"/>
              <a:t>o </a:t>
            </a:r>
            <a:r>
              <a:rPr lang="pt-BR" noProof="0" dirty="0" smtClean="0"/>
              <a:t>NID</a:t>
            </a:r>
            <a:endParaRPr lang="pt-BR" noProof="0" dirty="0"/>
          </a:p>
        </p:txBody>
      </p:sp>
      <p:sp>
        <p:nvSpPr>
          <p:cNvPr id="3" name="Content Placeholder 2"/>
          <p:cNvSpPr>
            <a:spLocks noGrp="1"/>
          </p:cNvSpPr>
          <p:nvPr>
            <p:ph idx="1"/>
          </p:nvPr>
        </p:nvSpPr>
        <p:spPr>
          <a:xfrm>
            <a:off x="457200" y="1600200"/>
            <a:ext cx="8229600" cy="4724400"/>
          </a:xfrm>
        </p:spPr>
        <p:txBody>
          <a:bodyPr/>
          <a:lstStyle/>
          <a:p>
            <a:r>
              <a:rPr lang="pt-BR" noProof="0" dirty="0" smtClean="0"/>
              <a:t>DSPMT exporta o inventário </a:t>
            </a:r>
            <a:r>
              <a:rPr lang="pt-BR" noProof="0" dirty="0" smtClean="0"/>
              <a:t>do </a:t>
            </a:r>
            <a:r>
              <a:rPr lang="pt-BR" noProof="0" dirty="0" smtClean="0"/>
              <a:t>USACE para o Excel com dados do NID apropriados e facilmente importados para Ferramenta de Carregamento do NID</a:t>
            </a:r>
          </a:p>
          <a:p>
            <a:r>
              <a:rPr lang="pt-BR" noProof="0" dirty="0" smtClean="0"/>
              <a:t>NID só é atualizado a cada dois anos</a:t>
            </a:r>
          </a:p>
          <a:p>
            <a:r>
              <a:rPr lang="pt-BR" noProof="0" dirty="0" smtClean="0"/>
              <a:t>Porque o NID não é um documento "vivo", não há nenhuma conexão direta entre as mudanças do DSPMT e as atualizações no NID.</a:t>
            </a:r>
            <a:endParaRPr lang="pt-BR" noProof="0" dirty="0"/>
          </a:p>
        </p:txBody>
      </p:sp>
    </p:spTree>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t="15556" r="1250" b="8889"/>
          <a:stretch>
            <a:fillRect/>
          </a:stretch>
        </p:blipFill>
        <p:spPr bwMode="auto">
          <a:xfrm>
            <a:off x="152400" y="1447800"/>
            <a:ext cx="8839200" cy="3804213"/>
          </a:xfrm>
          <a:prstGeom prst="rect">
            <a:avLst/>
          </a:prstGeom>
          <a:noFill/>
          <a:ln w="9525">
            <a:noFill/>
            <a:miter lim="800000"/>
            <a:headEnd/>
            <a:tailEnd/>
          </a:ln>
        </p:spPr>
      </p:pic>
      <p:sp>
        <p:nvSpPr>
          <p:cNvPr id="5" name="Title 1"/>
          <p:cNvSpPr>
            <a:spLocks noGrp="1"/>
          </p:cNvSpPr>
          <p:nvPr>
            <p:ph type="title"/>
          </p:nvPr>
        </p:nvSpPr>
        <p:spPr>
          <a:xfrm>
            <a:off x="457200" y="274638"/>
            <a:ext cx="8229600" cy="1143000"/>
          </a:xfrm>
        </p:spPr>
        <p:txBody>
          <a:bodyPr/>
          <a:lstStyle/>
          <a:p>
            <a:r>
              <a:rPr lang="pt-BR" noProof="0" dirty="0" smtClean="0"/>
              <a:t>Ferramentas de Entrada de dados </a:t>
            </a:r>
            <a:r>
              <a:rPr lang="pt-BR" noProof="0" dirty="0" smtClean="0"/>
              <a:t>no </a:t>
            </a:r>
            <a:r>
              <a:rPr lang="pt-BR" noProof="0" dirty="0" smtClean="0"/>
              <a:t>NID</a:t>
            </a:r>
            <a:endParaRPr lang="pt-BR" noProof="0" dirty="0"/>
          </a:p>
        </p:txBody>
      </p:sp>
      <p:sp>
        <p:nvSpPr>
          <p:cNvPr id="6" name="Content Placeholder 2"/>
          <p:cNvSpPr>
            <a:spLocks noGrp="1"/>
          </p:cNvSpPr>
          <p:nvPr>
            <p:ph idx="1"/>
          </p:nvPr>
        </p:nvSpPr>
        <p:spPr>
          <a:xfrm>
            <a:off x="609600" y="5334000"/>
            <a:ext cx="8229600" cy="914400"/>
          </a:xfrm>
        </p:spPr>
        <p:txBody>
          <a:bodyPr/>
          <a:lstStyle/>
          <a:p>
            <a:r>
              <a:rPr lang="pt-BR" sz="2400" noProof="0" dirty="0" smtClean="0"/>
              <a:t>Primeira tela mostra mapa do estado que fará o </a:t>
            </a:r>
            <a:r>
              <a:rPr lang="pt-BR" sz="2400" i="1" noProof="0" dirty="0" err="1" smtClean="0"/>
              <a:t>login</a:t>
            </a:r>
            <a:endParaRPr lang="pt-BR" sz="2400" i="1" noProof="0" dirty="0" smtClean="0"/>
          </a:p>
          <a:p>
            <a:r>
              <a:rPr lang="pt-BR" sz="2400" noProof="0" dirty="0" smtClean="0"/>
              <a:t>Passos para o processo de envio de informações</a:t>
            </a:r>
          </a:p>
          <a:p>
            <a:endParaRPr lang="pt-BR" sz="2400" noProof="0" dirty="0"/>
          </a:p>
        </p:txBody>
      </p:sp>
    </p:spTree>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457200" y="274638"/>
            <a:ext cx="8229600" cy="1143000"/>
          </a:xfrm>
        </p:spPr>
        <p:txBody>
          <a:bodyPr/>
          <a:lstStyle/>
          <a:p>
            <a:r>
              <a:rPr lang="pt-BR" noProof="0" dirty="0" smtClean="0"/>
              <a:t>Ferramentas de Entrada de dados </a:t>
            </a:r>
            <a:r>
              <a:rPr lang="pt-BR" noProof="0" dirty="0" smtClean="0"/>
              <a:t>no </a:t>
            </a:r>
            <a:r>
              <a:rPr lang="pt-BR" noProof="0" dirty="0" smtClean="0"/>
              <a:t>NID</a:t>
            </a:r>
            <a:endParaRPr lang="pt-BR" noProof="0" dirty="0"/>
          </a:p>
        </p:txBody>
      </p:sp>
      <p:sp>
        <p:nvSpPr>
          <p:cNvPr id="6" name="Content Placeholder 2"/>
          <p:cNvSpPr>
            <a:spLocks noGrp="1"/>
          </p:cNvSpPr>
          <p:nvPr>
            <p:ph idx="1"/>
          </p:nvPr>
        </p:nvSpPr>
        <p:spPr>
          <a:xfrm>
            <a:off x="304800" y="5181600"/>
            <a:ext cx="8229600" cy="914400"/>
          </a:xfrm>
        </p:spPr>
        <p:txBody>
          <a:bodyPr/>
          <a:lstStyle/>
          <a:p>
            <a:r>
              <a:rPr lang="pt-BR" sz="2400" noProof="0" dirty="0" smtClean="0"/>
              <a:t>Depois de selecionar o arquivo de entrada, mapear os campos locais de banco de dados para os campos do NID</a:t>
            </a:r>
          </a:p>
        </p:txBody>
      </p:sp>
      <p:pic>
        <p:nvPicPr>
          <p:cNvPr id="2050" name="Picture 2"/>
          <p:cNvPicPr>
            <a:picLocks noChangeAspect="1" noChangeArrowheads="1"/>
          </p:cNvPicPr>
          <p:nvPr/>
        </p:nvPicPr>
        <p:blipFill>
          <a:blip r:embed="rId3" cstate="print"/>
          <a:srcRect t="15556" r="1250" b="8889"/>
          <a:stretch>
            <a:fillRect/>
          </a:stretch>
        </p:blipFill>
        <p:spPr bwMode="auto">
          <a:xfrm>
            <a:off x="59634" y="1371600"/>
            <a:ext cx="8991600" cy="3869803"/>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457200" y="76200"/>
            <a:ext cx="8229600" cy="1143000"/>
          </a:xfrm>
        </p:spPr>
        <p:txBody>
          <a:bodyPr/>
          <a:lstStyle/>
          <a:p>
            <a:r>
              <a:rPr lang="pt-BR" noProof="0" dirty="0" smtClean="0"/>
              <a:t>Ferramentas de Entrada de dados </a:t>
            </a:r>
            <a:r>
              <a:rPr lang="pt-BR" noProof="0" dirty="0" smtClean="0"/>
              <a:t>no </a:t>
            </a:r>
            <a:r>
              <a:rPr lang="pt-BR" noProof="0" dirty="0" smtClean="0"/>
              <a:t>NID</a:t>
            </a:r>
            <a:endParaRPr lang="pt-BR" noProof="0" dirty="0"/>
          </a:p>
        </p:txBody>
      </p:sp>
      <p:sp>
        <p:nvSpPr>
          <p:cNvPr id="6" name="Content Placeholder 2"/>
          <p:cNvSpPr>
            <a:spLocks noGrp="1"/>
          </p:cNvSpPr>
          <p:nvPr>
            <p:ph idx="1"/>
          </p:nvPr>
        </p:nvSpPr>
        <p:spPr>
          <a:xfrm>
            <a:off x="533400" y="5181600"/>
            <a:ext cx="7391400" cy="1676400"/>
          </a:xfrm>
        </p:spPr>
        <p:txBody>
          <a:bodyPr/>
          <a:lstStyle/>
          <a:p>
            <a:r>
              <a:rPr lang="pt-BR" sz="1600" noProof="0" dirty="0" smtClean="0"/>
              <a:t>Se o </a:t>
            </a:r>
            <a:r>
              <a:rPr lang="pt-BR" sz="1600" noProof="0" dirty="0" smtClean="0"/>
              <a:t>nome do campo </a:t>
            </a:r>
            <a:r>
              <a:rPr lang="pt-BR" sz="1600" noProof="0" dirty="0" smtClean="0"/>
              <a:t>local é o mesmo, </a:t>
            </a:r>
            <a:r>
              <a:rPr lang="pt-BR" sz="1600" noProof="0" dirty="0" smtClean="0"/>
              <a:t>combinação automática</a:t>
            </a:r>
            <a:endParaRPr lang="pt-BR" sz="1600" noProof="0" dirty="0" smtClean="0"/>
          </a:p>
          <a:p>
            <a:r>
              <a:rPr lang="pt-BR" sz="1600" noProof="0" dirty="0" smtClean="0"/>
              <a:t>Se os nomes forem diferentes, deve selecionar manualmente cada campo e combinar o campo local com o campo do NID</a:t>
            </a:r>
          </a:p>
          <a:p>
            <a:r>
              <a:rPr lang="pt-BR" sz="1600" noProof="0" dirty="0" smtClean="0"/>
              <a:t>Modelo de mapeamento guardado para futuros envios</a:t>
            </a:r>
          </a:p>
        </p:txBody>
      </p:sp>
      <p:pic>
        <p:nvPicPr>
          <p:cNvPr id="1026" name="Picture 2"/>
          <p:cNvPicPr>
            <a:picLocks noChangeAspect="1" noChangeArrowheads="1"/>
          </p:cNvPicPr>
          <p:nvPr/>
        </p:nvPicPr>
        <p:blipFill>
          <a:blip r:embed="rId3" cstate="print"/>
          <a:srcRect t="15556" r="1250" b="8889"/>
          <a:stretch>
            <a:fillRect/>
          </a:stretch>
        </p:blipFill>
        <p:spPr bwMode="auto">
          <a:xfrm>
            <a:off x="0" y="1295400"/>
            <a:ext cx="8991600" cy="3869803"/>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457200" y="76200"/>
            <a:ext cx="8229600" cy="1143000"/>
          </a:xfrm>
        </p:spPr>
        <p:txBody>
          <a:bodyPr/>
          <a:lstStyle/>
          <a:p>
            <a:r>
              <a:rPr lang="pt-BR" noProof="0" dirty="0" smtClean="0"/>
              <a:t>Ferramentas de Entrada de dados ao NID</a:t>
            </a:r>
            <a:endParaRPr lang="pt-BR" noProof="0" dirty="0"/>
          </a:p>
        </p:txBody>
      </p:sp>
      <p:sp>
        <p:nvSpPr>
          <p:cNvPr id="6" name="Content Placeholder 2"/>
          <p:cNvSpPr>
            <a:spLocks noGrp="1"/>
          </p:cNvSpPr>
          <p:nvPr>
            <p:ph idx="1"/>
          </p:nvPr>
        </p:nvSpPr>
        <p:spPr>
          <a:xfrm>
            <a:off x="609600" y="5105400"/>
            <a:ext cx="8229600" cy="1752600"/>
          </a:xfrm>
        </p:spPr>
        <p:txBody>
          <a:bodyPr/>
          <a:lstStyle/>
          <a:p>
            <a:pPr>
              <a:buFont typeface="Wingdings" charset="2"/>
              <a:buChar char="§"/>
            </a:pPr>
            <a:r>
              <a:rPr lang="pt-BR" sz="2400" noProof="0" smtClean="0"/>
              <a:t>Deve corresponder a todos os valores NID-codificados, ex.</a:t>
            </a:r>
            <a:r>
              <a:rPr lang="pt-BR" sz="2000" noProof="0" smtClean="0"/>
              <a:t>Tipo proprietário</a:t>
            </a:r>
          </a:p>
          <a:p>
            <a:pPr>
              <a:buFont typeface="Wingdings" charset="2"/>
              <a:buChar char="§"/>
            </a:pPr>
            <a:r>
              <a:rPr lang="pt-BR" sz="2000" noProof="0" smtClean="0"/>
              <a:t>Valor correspondente guardado para futuros envios</a:t>
            </a:r>
          </a:p>
          <a:p>
            <a:endParaRPr lang="pt-BR" sz="2400" noProof="0"/>
          </a:p>
        </p:txBody>
      </p:sp>
      <p:pic>
        <p:nvPicPr>
          <p:cNvPr id="2050" name="Picture 2"/>
          <p:cNvPicPr>
            <a:picLocks noChangeAspect="1" noChangeArrowheads="1"/>
          </p:cNvPicPr>
          <p:nvPr/>
        </p:nvPicPr>
        <p:blipFill>
          <a:blip r:embed="rId3" cstate="print"/>
          <a:srcRect t="15556" r="1250" b="8888"/>
          <a:stretch>
            <a:fillRect/>
          </a:stretch>
        </p:blipFill>
        <p:spPr bwMode="auto">
          <a:xfrm>
            <a:off x="0" y="1295400"/>
            <a:ext cx="9029700" cy="38862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noProof="0" dirty="0" smtClean="0"/>
              <a:t>Processo de Atualização do NID</a:t>
            </a:r>
            <a:endParaRPr lang="pt-BR" noProof="0" dirty="0"/>
          </a:p>
        </p:txBody>
      </p:sp>
      <p:sp>
        <p:nvSpPr>
          <p:cNvPr id="3" name="Content Placeholder 2"/>
          <p:cNvSpPr>
            <a:spLocks noGrp="1"/>
          </p:cNvSpPr>
          <p:nvPr>
            <p:ph idx="1"/>
          </p:nvPr>
        </p:nvSpPr>
        <p:spPr>
          <a:xfrm>
            <a:off x="457200" y="762000"/>
            <a:ext cx="8229600" cy="3886200"/>
          </a:xfrm>
        </p:spPr>
        <p:txBody>
          <a:bodyPr/>
          <a:lstStyle/>
          <a:p>
            <a:pPr>
              <a:buNone/>
            </a:pPr>
            <a:endParaRPr lang="pt-BR" noProof="0" dirty="0" smtClean="0"/>
          </a:p>
          <a:p>
            <a:r>
              <a:rPr lang="pt-BR" sz="2800" noProof="0" dirty="0" smtClean="0"/>
              <a:t>De agosto de 2012 a fevereiro de 2013, foram coletadas informações dos estados e órgãos federais que regulam barragens nos Estados Unidos.</a:t>
            </a:r>
          </a:p>
          <a:p>
            <a:r>
              <a:rPr lang="pt-BR" sz="2800" noProof="0" dirty="0" smtClean="0"/>
              <a:t>USACE utilizou as Ferramentas de Entrada de Dados do NID para importar dados de cada agência individual e verificar a qualidade dos dados para possíveis erros</a:t>
            </a:r>
          </a:p>
          <a:p>
            <a:r>
              <a:rPr lang="pt-BR" sz="2800" noProof="0" dirty="0" smtClean="0"/>
              <a:t>De fevereiro a maio de 2013, </a:t>
            </a:r>
            <a:r>
              <a:rPr lang="pt-BR" sz="2800" noProof="0" dirty="0" smtClean="0"/>
              <a:t>o </a:t>
            </a:r>
            <a:r>
              <a:rPr lang="pt-BR" sz="2800" noProof="0" dirty="0" smtClean="0"/>
              <a:t>USACE compilou e publicou o NID</a:t>
            </a:r>
            <a:endParaRPr lang="pt-BR" sz="2800" noProof="0" dirty="0"/>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41" name="Rectangle 5"/>
          <p:cNvSpPr>
            <a:spLocks noGrp="1" noChangeArrowheads="1"/>
          </p:cNvSpPr>
          <p:nvPr>
            <p:ph type="title"/>
          </p:nvPr>
        </p:nvSpPr>
        <p:spPr/>
        <p:txBody>
          <a:bodyPr/>
          <a:lstStyle/>
          <a:p>
            <a:r>
              <a:rPr lang="pt-BR" noProof="0" dirty="0" smtClean="0"/>
              <a:t>Estatísticas do NID em 2013</a:t>
            </a:r>
            <a:endParaRPr lang="pt-BR" noProof="0" dirty="0"/>
          </a:p>
        </p:txBody>
      </p:sp>
      <p:pic>
        <p:nvPicPr>
          <p:cNvPr id="106498" name="Picture 2"/>
          <p:cNvPicPr>
            <a:picLocks noChangeAspect="1" noChangeArrowheads="1"/>
          </p:cNvPicPr>
          <p:nvPr/>
        </p:nvPicPr>
        <p:blipFill>
          <a:blip r:embed="rId3" cstate="print"/>
          <a:srcRect/>
          <a:stretch>
            <a:fillRect/>
          </a:stretch>
        </p:blipFill>
        <p:spPr bwMode="auto">
          <a:xfrm>
            <a:off x="1560709" y="1371600"/>
            <a:ext cx="6022582" cy="3508375"/>
          </a:xfrm>
          <a:prstGeom prst="rect">
            <a:avLst/>
          </a:prstGeom>
          <a:noFill/>
          <a:ln w="9525">
            <a:noFill/>
            <a:miter lim="800000"/>
            <a:headEnd/>
            <a:tailEnd/>
          </a:ln>
          <a:effectLst/>
        </p:spPr>
      </p:pic>
      <p:graphicFrame>
        <p:nvGraphicFramePr>
          <p:cNvPr id="10" name="Table 9"/>
          <p:cNvGraphicFramePr>
            <a:graphicFrameLocks noGrp="1"/>
          </p:cNvGraphicFramePr>
          <p:nvPr>
            <p:extLst>
              <p:ext uri="{D42A27DB-BD31-4B8C-83A1-F6EECF244321}">
                <p14:modId xmlns:p14="http://schemas.microsoft.com/office/powerpoint/2010/main" val="3683757806"/>
              </p:ext>
            </p:extLst>
          </p:nvPr>
        </p:nvGraphicFramePr>
        <p:xfrm>
          <a:off x="457200" y="4953000"/>
          <a:ext cx="5669280" cy="1525778"/>
        </p:xfrm>
        <a:graphic>
          <a:graphicData uri="http://schemas.openxmlformats.org/drawingml/2006/table">
            <a:tbl>
              <a:tblPr/>
              <a:tblGrid>
                <a:gridCol w="1291590"/>
                <a:gridCol w="1771650"/>
                <a:gridCol w="2606040"/>
              </a:tblGrid>
              <a:tr h="428625">
                <a:tc>
                  <a:txBody>
                    <a:bodyPr/>
                    <a:lstStyle/>
                    <a:p>
                      <a:pPr marL="0" marR="0">
                        <a:lnSpc>
                          <a:spcPct val="115000"/>
                        </a:lnSpc>
                        <a:spcBef>
                          <a:spcPts val="0"/>
                        </a:spcBef>
                        <a:spcAft>
                          <a:spcPts val="0"/>
                        </a:spcAft>
                      </a:pPr>
                      <a:r>
                        <a:rPr lang="en-US" sz="1200" b="1" dirty="0" err="1" smtClean="0">
                          <a:latin typeface="Times New Roman"/>
                          <a:ea typeface="Times New Roman"/>
                          <a:cs typeface="Times New Roman"/>
                        </a:rPr>
                        <a:t>Dano</a:t>
                      </a:r>
                      <a:r>
                        <a:rPr lang="en-US" sz="1200" b="1" dirty="0" smtClean="0">
                          <a:latin typeface="Times New Roman"/>
                          <a:ea typeface="Times New Roman"/>
                          <a:cs typeface="Times New Roman"/>
                        </a:rPr>
                        <a:t> </a:t>
                      </a:r>
                      <a:r>
                        <a:rPr lang="en-US" sz="1200" b="1" dirty="0" err="1" smtClean="0">
                          <a:latin typeface="Times New Roman"/>
                          <a:ea typeface="Times New Roman"/>
                          <a:cs typeface="Times New Roman"/>
                        </a:rPr>
                        <a:t>Potencial</a:t>
                      </a:r>
                      <a:r>
                        <a:rPr lang="en-US" sz="1200" b="1" dirty="0" smtClean="0">
                          <a:latin typeface="Times New Roman"/>
                          <a:ea typeface="Times New Roman"/>
                          <a:cs typeface="Times New Roman"/>
                        </a:rPr>
                        <a:t> </a:t>
                      </a:r>
                      <a:r>
                        <a:rPr lang="en-US" sz="1200" b="1" dirty="0" err="1" smtClean="0">
                          <a:latin typeface="Times New Roman"/>
                          <a:ea typeface="Times New Roman"/>
                          <a:cs typeface="Times New Roman"/>
                        </a:rPr>
                        <a:t>Classificação</a:t>
                      </a:r>
                      <a:endParaRPr lang="en-US" sz="1100" dirty="0">
                        <a:latin typeface="Times New Roman"/>
                        <a:ea typeface="Times New Roman"/>
                        <a:cs typeface="Times New Roman"/>
                      </a:endParaRPr>
                    </a:p>
                  </a:txBody>
                  <a:tcPr marL="63500" marR="63500" marT="0" marB="0">
                    <a:lnL w="28575" cap="flat" cmpd="dbl" algn="ctr">
                      <a:solidFill>
                        <a:srgbClr val="000000"/>
                      </a:solidFill>
                      <a:prstDash val="solid"/>
                      <a:round/>
                      <a:headEnd type="none" w="med" len="med"/>
                      <a:tailEnd type="none" w="med" len="med"/>
                    </a:lnL>
                    <a:lnR w="28575" cap="flat" cmpd="dbl" algn="ctr">
                      <a:solidFill>
                        <a:srgbClr val="000000"/>
                      </a:solidFill>
                      <a:prstDash val="solid"/>
                      <a:round/>
                      <a:headEnd type="none" w="med" len="med"/>
                      <a:tailEnd type="none" w="med" len="med"/>
                    </a:lnR>
                    <a:lnT w="28575" cap="flat" cmpd="dbl"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200" b="1" dirty="0" err="1" smtClean="0">
                          <a:latin typeface="Times New Roman"/>
                          <a:ea typeface="Times New Roman"/>
                          <a:cs typeface="Times New Roman"/>
                        </a:rPr>
                        <a:t>Perda</a:t>
                      </a:r>
                      <a:r>
                        <a:rPr lang="en-US" sz="1200" b="1" dirty="0" smtClean="0">
                          <a:latin typeface="Times New Roman"/>
                          <a:ea typeface="Times New Roman"/>
                          <a:cs typeface="Times New Roman"/>
                        </a:rPr>
                        <a:t> de </a:t>
                      </a:r>
                      <a:r>
                        <a:rPr lang="en-US" sz="1200" b="1" dirty="0" err="1" smtClean="0">
                          <a:latin typeface="Times New Roman"/>
                          <a:ea typeface="Times New Roman"/>
                          <a:cs typeface="Times New Roman"/>
                        </a:rPr>
                        <a:t>vidas</a:t>
                      </a:r>
                      <a:r>
                        <a:rPr lang="en-US" sz="1200" b="1" dirty="0" smtClean="0">
                          <a:latin typeface="Times New Roman"/>
                          <a:ea typeface="Times New Roman"/>
                          <a:cs typeface="Times New Roman"/>
                        </a:rPr>
                        <a:t> </a:t>
                      </a:r>
                      <a:r>
                        <a:rPr lang="en-US" sz="1200" b="1" dirty="0" err="1" smtClean="0">
                          <a:latin typeface="Times New Roman"/>
                          <a:ea typeface="Times New Roman"/>
                          <a:cs typeface="Times New Roman"/>
                        </a:rPr>
                        <a:t>humanas</a:t>
                      </a:r>
                      <a:endParaRPr lang="en-US" sz="1100" dirty="0">
                        <a:latin typeface="Times New Roman"/>
                        <a:ea typeface="Times New Roman"/>
                        <a:cs typeface="Times New Roman"/>
                      </a:endParaRPr>
                    </a:p>
                  </a:txBody>
                  <a:tcPr marL="63500" marR="63500" marT="0" marB="0">
                    <a:lnL w="28575" cap="flat" cmpd="dbl" algn="ctr">
                      <a:solidFill>
                        <a:srgbClr val="000000"/>
                      </a:solidFill>
                      <a:prstDash val="solid"/>
                      <a:round/>
                      <a:headEnd type="none" w="med" len="med"/>
                      <a:tailEnd type="none" w="med" len="med"/>
                    </a:lnL>
                    <a:lnR w="28575" cap="flat" cmpd="dbl" algn="ctr">
                      <a:solidFill>
                        <a:srgbClr val="000000"/>
                      </a:solidFill>
                      <a:prstDash val="solid"/>
                      <a:round/>
                      <a:headEnd type="none" w="med" len="med"/>
                      <a:tailEnd type="none" w="med" len="med"/>
                    </a:lnR>
                    <a:lnT w="28575" cap="flat" cmpd="dbl"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200" b="1" dirty="0" err="1" smtClean="0">
                          <a:latin typeface="Times New Roman"/>
                          <a:ea typeface="Times New Roman"/>
                          <a:cs typeface="Times New Roman"/>
                        </a:rPr>
                        <a:t>Perda</a:t>
                      </a:r>
                      <a:r>
                        <a:rPr lang="en-US" sz="1200" b="1" dirty="0" smtClean="0">
                          <a:latin typeface="Times New Roman"/>
                          <a:ea typeface="Times New Roman"/>
                          <a:cs typeface="Times New Roman"/>
                        </a:rPr>
                        <a:t> </a:t>
                      </a:r>
                      <a:r>
                        <a:rPr lang="en-US" sz="1200" b="1" dirty="0" err="1" smtClean="0">
                          <a:latin typeface="Times New Roman"/>
                          <a:ea typeface="Times New Roman"/>
                          <a:cs typeface="Times New Roman"/>
                        </a:rPr>
                        <a:t>economica</a:t>
                      </a:r>
                      <a:r>
                        <a:rPr lang="en-US" sz="1200" b="1" dirty="0" smtClean="0">
                          <a:latin typeface="Times New Roman"/>
                          <a:ea typeface="Times New Roman"/>
                          <a:cs typeface="Times New Roman"/>
                        </a:rPr>
                        <a:t>, de habitat, </a:t>
                      </a:r>
                      <a:r>
                        <a:rPr lang="en-US" sz="1200" b="1" dirty="0" err="1" smtClean="0">
                          <a:latin typeface="Times New Roman"/>
                          <a:ea typeface="Times New Roman"/>
                          <a:cs typeface="Times New Roman"/>
                        </a:rPr>
                        <a:t>e</a:t>
                      </a:r>
                      <a:r>
                        <a:rPr lang="en-US" sz="1200" b="1" dirty="0" smtClean="0">
                          <a:latin typeface="Times New Roman"/>
                          <a:ea typeface="Times New Roman"/>
                          <a:cs typeface="Times New Roman"/>
                        </a:rPr>
                        <a:t> bens</a:t>
                      </a:r>
                      <a:endParaRPr lang="en-US" sz="1100" dirty="0">
                        <a:latin typeface="Times New Roman"/>
                        <a:ea typeface="Times New Roman"/>
                        <a:cs typeface="Times New Roman"/>
                      </a:endParaRPr>
                    </a:p>
                  </a:txBody>
                  <a:tcPr marL="63500" marR="63500" marT="0" marB="0">
                    <a:lnL w="28575" cap="flat" cmpd="dbl" algn="ctr">
                      <a:solidFill>
                        <a:srgbClr val="000000"/>
                      </a:solidFill>
                      <a:prstDash val="solid"/>
                      <a:round/>
                      <a:headEnd type="none" w="med" len="med"/>
                      <a:tailEnd type="none" w="med" len="med"/>
                    </a:lnL>
                    <a:lnR w="28575" cap="flat" cmpd="dbl" algn="ctr">
                      <a:solidFill>
                        <a:srgbClr val="000000"/>
                      </a:solidFill>
                      <a:prstDash val="solid"/>
                      <a:round/>
                      <a:headEnd type="none" w="med" len="med"/>
                      <a:tailEnd type="none" w="med" len="med"/>
                    </a:lnR>
                    <a:lnT w="28575" cap="flat" cmpd="dbl"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tcPr>
                </a:tc>
              </a:tr>
              <a:tr h="255905">
                <a:tc>
                  <a:txBody>
                    <a:bodyPr/>
                    <a:lstStyle/>
                    <a:p>
                      <a:pPr marL="0" marR="0">
                        <a:lnSpc>
                          <a:spcPct val="115000"/>
                        </a:lnSpc>
                        <a:spcBef>
                          <a:spcPts val="0"/>
                        </a:spcBef>
                        <a:spcAft>
                          <a:spcPts val="0"/>
                        </a:spcAft>
                      </a:pPr>
                      <a:r>
                        <a:rPr lang="en-US" sz="1200" dirty="0" smtClean="0">
                          <a:latin typeface="Times New Roman"/>
                          <a:ea typeface="Times New Roman"/>
                          <a:cs typeface="Times New Roman"/>
                        </a:rPr>
                        <a:t>Alto</a:t>
                      </a:r>
                      <a:endParaRPr lang="en-US" sz="1100" dirty="0">
                        <a:latin typeface="Times New Roman"/>
                        <a:ea typeface="Times New Roman"/>
                        <a:cs typeface="Times New Roman"/>
                      </a:endParaRPr>
                    </a:p>
                  </a:txBody>
                  <a:tcPr marL="63500" marR="63500" marT="0" marB="0">
                    <a:lnL w="28575" cap="flat" cmpd="dbl" algn="ctr">
                      <a:solidFill>
                        <a:srgbClr val="000000"/>
                      </a:solidFill>
                      <a:prstDash val="solid"/>
                      <a:round/>
                      <a:headEnd type="none" w="med" len="med"/>
                      <a:tailEnd type="none" w="med" len="med"/>
                    </a:lnL>
                    <a:lnR w="28575" cap="flat" cmpd="dbl" algn="ctr">
                      <a:solidFill>
                        <a:srgbClr val="000000"/>
                      </a:solidFill>
                      <a:prstDash val="solid"/>
                      <a:round/>
                      <a:headEnd type="none" w="med" len="med"/>
                      <a:tailEnd type="none" w="med" len="med"/>
                    </a:lnR>
                    <a:lnT w="28575" cap="flat" cmpd="dbl"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200" dirty="0" err="1" smtClean="0">
                          <a:latin typeface="Times New Roman"/>
                          <a:ea typeface="Times New Roman"/>
                          <a:cs typeface="Times New Roman"/>
                        </a:rPr>
                        <a:t>Provável</a:t>
                      </a:r>
                      <a:r>
                        <a:rPr lang="en-US" sz="1200" dirty="0" smtClean="0">
                          <a:latin typeface="Times New Roman"/>
                          <a:ea typeface="Times New Roman"/>
                          <a:cs typeface="Times New Roman"/>
                        </a:rPr>
                        <a:t>. </a:t>
                      </a:r>
                      <a:r>
                        <a:rPr lang="en-US" sz="1200" baseline="0" dirty="0" smtClean="0">
                          <a:latin typeface="Times New Roman"/>
                          <a:ea typeface="Times New Roman"/>
                          <a:cs typeface="Times New Roman"/>
                        </a:rPr>
                        <a:t> </a:t>
                      </a:r>
                      <a:r>
                        <a:rPr lang="en-US" sz="1200" baseline="0" dirty="0" err="1" smtClean="0">
                          <a:latin typeface="Times New Roman"/>
                          <a:ea typeface="Times New Roman"/>
                          <a:cs typeface="Times New Roman"/>
                        </a:rPr>
                        <a:t>Espera</a:t>
                      </a:r>
                      <a:r>
                        <a:rPr lang="en-US" sz="1200" baseline="0" dirty="0" smtClean="0">
                          <a:latin typeface="Times New Roman"/>
                          <a:ea typeface="Times New Roman"/>
                          <a:cs typeface="Times New Roman"/>
                        </a:rPr>
                        <a:t>-se um </a:t>
                      </a:r>
                      <a:r>
                        <a:rPr lang="en-US" sz="1200" baseline="0" dirty="0" err="1" smtClean="0">
                          <a:latin typeface="Times New Roman"/>
                          <a:ea typeface="Times New Roman"/>
                          <a:cs typeface="Times New Roman"/>
                        </a:rPr>
                        <a:t>ou</a:t>
                      </a:r>
                      <a:r>
                        <a:rPr lang="en-US" sz="1200" baseline="0" dirty="0" smtClean="0">
                          <a:latin typeface="Times New Roman"/>
                          <a:ea typeface="Times New Roman"/>
                          <a:cs typeface="Times New Roman"/>
                        </a:rPr>
                        <a:t> </a:t>
                      </a:r>
                      <a:r>
                        <a:rPr lang="en-US" sz="1200" baseline="0" dirty="0" err="1" smtClean="0">
                          <a:latin typeface="Times New Roman"/>
                          <a:ea typeface="Times New Roman"/>
                          <a:cs typeface="Times New Roman"/>
                        </a:rPr>
                        <a:t>mais</a:t>
                      </a:r>
                      <a:endParaRPr lang="en-US" sz="1100" dirty="0">
                        <a:latin typeface="Times New Roman"/>
                        <a:ea typeface="Times New Roman"/>
                        <a:cs typeface="Times New Roman"/>
                      </a:endParaRPr>
                    </a:p>
                  </a:txBody>
                  <a:tcPr marL="63500" marR="63500" marT="0" marB="0">
                    <a:lnL w="28575" cap="flat" cmpd="dbl" algn="ctr">
                      <a:solidFill>
                        <a:srgbClr val="000000"/>
                      </a:solidFill>
                      <a:prstDash val="solid"/>
                      <a:round/>
                      <a:headEnd type="none" w="med" len="med"/>
                      <a:tailEnd type="none" w="med" len="med"/>
                    </a:lnL>
                    <a:lnR w="28575" cap="flat" cmpd="dbl" algn="ctr">
                      <a:solidFill>
                        <a:srgbClr val="000000"/>
                      </a:solidFill>
                      <a:prstDash val="solid"/>
                      <a:round/>
                      <a:headEnd type="none" w="med" len="med"/>
                      <a:tailEnd type="none" w="med" len="med"/>
                    </a:lnR>
                    <a:lnT w="28575" cap="flat" cmpd="dbl"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200" dirty="0" err="1" smtClean="0">
                          <a:latin typeface="Times New Roman"/>
                          <a:ea typeface="Times New Roman"/>
                          <a:cs typeface="Times New Roman"/>
                        </a:rPr>
                        <a:t>Sim</a:t>
                      </a:r>
                      <a:r>
                        <a:rPr lang="en-US" sz="1200" dirty="0" smtClean="0">
                          <a:latin typeface="Times New Roman"/>
                          <a:ea typeface="Times New Roman"/>
                          <a:cs typeface="Times New Roman"/>
                        </a:rPr>
                        <a:t> (mas </a:t>
                      </a:r>
                      <a:r>
                        <a:rPr lang="en-US" sz="1200" dirty="0" err="1" smtClean="0">
                          <a:latin typeface="Times New Roman"/>
                          <a:ea typeface="Times New Roman"/>
                          <a:cs typeface="Times New Roman"/>
                        </a:rPr>
                        <a:t>não</a:t>
                      </a:r>
                      <a:r>
                        <a:rPr lang="en-US" sz="1200" dirty="0" smtClean="0">
                          <a:latin typeface="Times New Roman"/>
                          <a:ea typeface="Times New Roman"/>
                          <a:cs typeface="Times New Roman"/>
                        </a:rPr>
                        <a:t> </a:t>
                      </a:r>
                      <a:r>
                        <a:rPr lang="en-US" sz="1200" dirty="0" err="1" smtClean="0">
                          <a:latin typeface="Times New Roman"/>
                          <a:ea typeface="Times New Roman"/>
                          <a:cs typeface="Times New Roman"/>
                        </a:rPr>
                        <a:t>necessariamente</a:t>
                      </a:r>
                      <a:r>
                        <a:rPr lang="en-US" sz="1200" baseline="0" dirty="0" smtClean="0">
                          <a:latin typeface="Times New Roman"/>
                          <a:ea typeface="Times New Roman"/>
                          <a:cs typeface="Times New Roman"/>
                        </a:rPr>
                        <a:t> </a:t>
                      </a:r>
                      <a:r>
                        <a:rPr lang="en-US" sz="1200" baseline="0" dirty="0" err="1" smtClean="0">
                          <a:latin typeface="Times New Roman"/>
                          <a:ea typeface="Times New Roman"/>
                          <a:cs typeface="Times New Roman"/>
                        </a:rPr>
                        <a:t>para</a:t>
                      </a:r>
                      <a:r>
                        <a:rPr lang="en-US" sz="1200" baseline="0" dirty="0" smtClean="0">
                          <a:latin typeface="Times New Roman"/>
                          <a:ea typeface="Times New Roman"/>
                          <a:cs typeface="Times New Roman"/>
                        </a:rPr>
                        <a:t> </a:t>
                      </a:r>
                      <a:r>
                        <a:rPr lang="en-US" sz="1200" baseline="0" dirty="0" err="1" smtClean="0">
                          <a:latin typeface="Times New Roman"/>
                          <a:ea typeface="Times New Roman"/>
                          <a:cs typeface="Times New Roman"/>
                        </a:rPr>
                        <a:t>esta</a:t>
                      </a:r>
                      <a:r>
                        <a:rPr lang="en-US" sz="1200" baseline="0" dirty="0" smtClean="0">
                          <a:latin typeface="Times New Roman"/>
                          <a:ea typeface="Times New Roman"/>
                          <a:cs typeface="Times New Roman"/>
                        </a:rPr>
                        <a:t> </a:t>
                      </a:r>
                      <a:r>
                        <a:rPr lang="en-US" sz="1200" baseline="0" dirty="0" err="1" smtClean="0">
                          <a:latin typeface="Times New Roman"/>
                          <a:ea typeface="Times New Roman"/>
                          <a:cs typeface="Times New Roman"/>
                        </a:rPr>
                        <a:t>classificação</a:t>
                      </a:r>
                      <a:r>
                        <a:rPr lang="en-US" sz="1200" dirty="0" smtClean="0">
                          <a:latin typeface="Times New Roman"/>
                          <a:ea typeface="Times New Roman"/>
                          <a:cs typeface="Times New Roman"/>
                        </a:rPr>
                        <a:t>)</a:t>
                      </a:r>
                      <a:endParaRPr lang="en-US" sz="1100" dirty="0">
                        <a:latin typeface="Times New Roman"/>
                        <a:ea typeface="Times New Roman"/>
                        <a:cs typeface="Times New Roman"/>
                      </a:endParaRPr>
                    </a:p>
                  </a:txBody>
                  <a:tcPr marL="63500" marR="63500" marT="0" marB="0">
                    <a:lnL w="28575" cap="flat" cmpd="dbl" algn="ctr">
                      <a:solidFill>
                        <a:srgbClr val="000000"/>
                      </a:solidFill>
                      <a:prstDash val="solid"/>
                      <a:round/>
                      <a:headEnd type="none" w="med" len="med"/>
                      <a:tailEnd type="none" w="med" len="med"/>
                    </a:lnL>
                    <a:lnR w="28575" cap="flat" cmpd="dbl" algn="ctr">
                      <a:solidFill>
                        <a:srgbClr val="000000"/>
                      </a:solidFill>
                      <a:prstDash val="solid"/>
                      <a:round/>
                      <a:headEnd type="none" w="med" len="med"/>
                      <a:tailEnd type="none" w="med" len="med"/>
                    </a:lnR>
                    <a:lnT w="28575" cap="flat" cmpd="dbl"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tcPr>
                </a:tc>
              </a:tr>
              <a:tr h="255905">
                <a:tc>
                  <a:txBody>
                    <a:bodyPr/>
                    <a:lstStyle/>
                    <a:p>
                      <a:pPr marL="0" marR="0">
                        <a:lnSpc>
                          <a:spcPct val="115000"/>
                        </a:lnSpc>
                        <a:spcBef>
                          <a:spcPts val="0"/>
                        </a:spcBef>
                        <a:spcAft>
                          <a:spcPts val="0"/>
                        </a:spcAft>
                      </a:pPr>
                      <a:r>
                        <a:rPr lang="en-US" sz="1200" dirty="0" err="1" smtClean="0">
                          <a:latin typeface="Times New Roman"/>
                          <a:ea typeface="Times New Roman"/>
                          <a:cs typeface="Times New Roman"/>
                        </a:rPr>
                        <a:t>Significativo</a:t>
                      </a:r>
                      <a:r>
                        <a:rPr lang="en-US" sz="1200" baseline="0" dirty="0" smtClean="0">
                          <a:latin typeface="Times New Roman"/>
                          <a:ea typeface="Times New Roman"/>
                          <a:cs typeface="Times New Roman"/>
                        </a:rPr>
                        <a:t> </a:t>
                      </a:r>
                      <a:endParaRPr lang="en-US" sz="1100" dirty="0">
                        <a:latin typeface="Times New Roman"/>
                        <a:ea typeface="Times New Roman"/>
                        <a:cs typeface="Times New Roman"/>
                      </a:endParaRPr>
                    </a:p>
                  </a:txBody>
                  <a:tcPr marL="63500" marR="63500" marT="0" marB="0">
                    <a:lnL w="28575" cap="flat" cmpd="dbl" algn="ctr">
                      <a:solidFill>
                        <a:srgbClr val="000000"/>
                      </a:solidFill>
                      <a:prstDash val="solid"/>
                      <a:round/>
                      <a:headEnd type="none" w="med" len="med"/>
                      <a:tailEnd type="none" w="med" len="med"/>
                    </a:lnL>
                    <a:lnR w="28575" cap="flat" cmpd="dbl" algn="ctr">
                      <a:solidFill>
                        <a:srgbClr val="000000"/>
                      </a:solidFill>
                      <a:prstDash val="solid"/>
                      <a:round/>
                      <a:headEnd type="none" w="med" len="med"/>
                      <a:tailEnd type="none" w="med" len="med"/>
                    </a:lnR>
                    <a:lnT w="28575" cap="flat" cmpd="dbl"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200" dirty="0" err="1" smtClean="0">
                          <a:latin typeface="Times New Roman"/>
                          <a:ea typeface="Times New Roman"/>
                          <a:cs typeface="Times New Roman"/>
                        </a:rPr>
                        <a:t>Não</a:t>
                      </a:r>
                      <a:r>
                        <a:rPr lang="en-US" sz="1200" dirty="0" smtClean="0">
                          <a:latin typeface="Times New Roman"/>
                          <a:ea typeface="Times New Roman"/>
                          <a:cs typeface="Times New Roman"/>
                        </a:rPr>
                        <a:t> </a:t>
                      </a:r>
                      <a:r>
                        <a:rPr lang="en-US" sz="1200" dirty="0" err="1" smtClean="0">
                          <a:latin typeface="Times New Roman"/>
                          <a:ea typeface="Times New Roman"/>
                          <a:cs typeface="Times New Roman"/>
                        </a:rPr>
                        <a:t>esperada</a:t>
                      </a:r>
                      <a:r>
                        <a:rPr lang="en-US" sz="1200" baseline="0" dirty="0" smtClean="0">
                          <a:latin typeface="Times New Roman"/>
                          <a:ea typeface="Times New Roman"/>
                          <a:cs typeface="Times New Roman"/>
                        </a:rPr>
                        <a:t> </a:t>
                      </a:r>
                      <a:endParaRPr lang="en-US" sz="1100" dirty="0">
                        <a:latin typeface="Times New Roman"/>
                        <a:ea typeface="Times New Roman"/>
                        <a:cs typeface="Times New Roman"/>
                      </a:endParaRPr>
                    </a:p>
                  </a:txBody>
                  <a:tcPr marL="63500" marR="63500" marT="0" marB="0">
                    <a:lnL w="28575" cap="flat" cmpd="dbl" algn="ctr">
                      <a:solidFill>
                        <a:srgbClr val="000000"/>
                      </a:solidFill>
                      <a:prstDash val="solid"/>
                      <a:round/>
                      <a:headEnd type="none" w="med" len="med"/>
                      <a:tailEnd type="none" w="med" len="med"/>
                    </a:lnL>
                    <a:lnR w="28575" cap="flat" cmpd="dbl" algn="ctr">
                      <a:solidFill>
                        <a:srgbClr val="000000"/>
                      </a:solidFill>
                      <a:prstDash val="solid"/>
                      <a:round/>
                      <a:headEnd type="none" w="med" len="med"/>
                      <a:tailEnd type="none" w="med" len="med"/>
                    </a:lnR>
                    <a:lnT w="28575" cap="flat" cmpd="dbl"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200" dirty="0" err="1" smtClean="0">
                          <a:latin typeface="Times New Roman"/>
                          <a:ea typeface="Times New Roman"/>
                          <a:cs typeface="Times New Roman"/>
                        </a:rPr>
                        <a:t>Sim</a:t>
                      </a:r>
                      <a:r>
                        <a:rPr lang="en-US" sz="1200" baseline="0" dirty="0" smtClean="0">
                          <a:latin typeface="Times New Roman"/>
                          <a:ea typeface="Times New Roman"/>
                          <a:cs typeface="Times New Roman"/>
                        </a:rPr>
                        <a:t> </a:t>
                      </a:r>
                      <a:endParaRPr lang="en-US" sz="1100" dirty="0">
                        <a:latin typeface="Times New Roman"/>
                        <a:ea typeface="Times New Roman"/>
                        <a:cs typeface="Times New Roman"/>
                      </a:endParaRPr>
                    </a:p>
                  </a:txBody>
                  <a:tcPr marL="63500" marR="63500" marT="0" marB="0">
                    <a:lnL w="28575" cap="flat" cmpd="dbl" algn="ctr">
                      <a:solidFill>
                        <a:srgbClr val="000000"/>
                      </a:solidFill>
                      <a:prstDash val="solid"/>
                      <a:round/>
                      <a:headEnd type="none" w="med" len="med"/>
                      <a:tailEnd type="none" w="med" len="med"/>
                    </a:lnL>
                    <a:lnR w="28575" cap="flat" cmpd="dbl" algn="ctr">
                      <a:solidFill>
                        <a:srgbClr val="000000"/>
                      </a:solidFill>
                      <a:prstDash val="solid"/>
                      <a:round/>
                      <a:headEnd type="none" w="med" len="med"/>
                      <a:tailEnd type="none" w="med" len="med"/>
                    </a:lnR>
                    <a:lnT w="28575" cap="flat" cmpd="dbl"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tcPr>
                </a:tc>
              </a:tr>
              <a:tr h="255905">
                <a:tc>
                  <a:txBody>
                    <a:bodyPr/>
                    <a:lstStyle/>
                    <a:p>
                      <a:pPr marL="0" marR="0">
                        <a:lnSpc>
                          <a:spcPct val="115000"/>
                        </a:lnSpc>
                        <a:spcBef>
                          <a:spcPts val="0"/>
                        </a:spcBef>
                        <a:spcAft>
                          <a:spcPts val="0"/>
                        </a:spcAft>
                      </a:pPr>
                      <a:r>
                        <a:rPr lang="en-US" sz="1200" dirty="0" err="1" smtClean="0">
                          <a:latin typeface="Times New Roman"/>
                          <a:ea typeface="Times New Roman"/>
                          <a:cs typeface="Times New Roman"/>
                        </a:rPr>
                        <a:t>Baixo</a:t>
                      </a:r>
                      <a:r>
                        <a:rPr lang="en-US" sz="1200" dirty="0" smtClean="0">
                          <a:latin typeface="Times New Roman"/>
                          <a:ea typeface="Times New Roman"/>
                          <a:cs typeface="Times New Roman"/>
                        </a:rPr>
                        <a:t>	</a:t>
                      </a:r>
                      <a:endParaRPr lang="en-US" sz="1100" dirty="0">
                        <a:latin typeface="Times New Roman"/>
                        <a:ea typeface="Times New Roman"/>
                        <a:cs typeface="Times New Roman"/>
                      </a:endParaRPr>
                    </a:p>
                  </a:txBody>
                  <a:tcPr marL="63500" marR="63500" marT="0" marB="0">
                    <a:lnL w="28575" cap="flat" cmpd="dbl" algn="ctr">
                      <a:solidFill>
                        <a:srgbClr val="000000"/>
                      </a:solidFill>
                      <a:prstDash val="solid"/>
                      <a:round/>
                      <a:headEnd type="none" w="med" len="med"/>
                      <a:tailEnd type="none" w="med" len="med"/>
                    </a:lnL>
                    <a:lnR w="28575" cap="flat" cmpd="dbl" algn="ctr">
                      <a:solidFill>
                        <a:srgbClr val="000000"/>
                      </a:solidFill>
                      <a:prstDash val="solid"/>
                      <a:round/>
                      <a:headEnd type="none" w="med" len="med"/>
                      <a:tailEnd type="none" w="med" len="med"/>
                    </a:lnR>
                    <a:lnT w="28575" cap="flat" cmpd="dbl"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200" dirty="0" err="1" smtClean="0">
                          <a:latin typeface="Times New Roman"/>
                          <a:ea typeface="Times New Roman"/>
                          <a:cs typeface="Times New Roman"/>
                        </a:rPr>
                        <a:t>Não</a:t>
                      </a:r>
                      <a:r>
                        <a:rPr lang="en-US" sz="1200" dirty="0" smtClean="0">
                          <a:latin typeface="Times New Roman"/>
                          <a:ea typeface="Times New Roman"/>
                          <a:cs typeface="Times New Roman"/>
                        </a:rPr>
                        <a:t> </a:t>
                      </a:r>
                      <a:r>
                        <a:rPr lang="en-US" sz="1200" dirty="0" err="1" smtClean="0">
                          <a:latin typeface="Times New Roman"/>
                          <a:ea typeface="Times New Roman"/>
                          <a:cs typeface="Times New Roman"/>
                        </a:rPr>
                        <a:t>esperada</a:t>
                      </a:r>
                      <a:r>
                        <a:rPr lang="en-US" sz="1200" baseline="0" dirty="0" smtClean="0">
                          <a:latin typeface="Times New Roman"/>
                          <a:ea typeface="Times New Roman"/>
                          <a:cs typeface="Times New Roman"/>
                        </a:rPr>
                        <a:t> </a:t>
                      </a:r>
                      <a:endParaRPr lang="en-US" sz="1100" dirty="0">
                        <a:latin typeface="Times New Roman"/>
                        <a:ea typeface="Times New Roman"/>
                        <a:cs typeface="Times New Roman"/>
                      </a:endParaRPr>
                    </a:p>
                  </a:txBody>
                  <a:tcPr marL="63500" marR="63500" marT="0" marB="0">
                    <a:lnL w="28575" cap="flat" cmpd="dbl" algn="ctr">
                      <a:solidFill>
                        <a:srgbClr val="000000"/>
                      </a:solidFill>
                      <a:prstDash val="solid"/>
                      <a:round/>
                      <a:headEnd type="none" w="med" len="med"/>
                      <a:tailEnd type="none" w="med" len="med"/>
                    </a:lnL>
                    <a:lnR w="28575" cap="flat" cmpd="dbl" algn="ctr">
                      <a:solidFill>
                        <a:srgbClr val="000000"/>
                      </a:solidFill>
                      <a:prstDash val="solid"/>
                      <a:round/>
                      <a:headEnd type="none" w="med" len="med"/>
                      <a:tailEnd type="none" w="med" len="med"/>
                    </a:lnR>
                    <a:lnT w="28575" cap="flat" cmpd="dbl"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200" dirty="0" err="1" smtClean="0">
                          <a:latin typeface="Times New Roman"/>
                          <a:ea typeface="Times New Roman"/>
                          <a:cs typeface="Times New Roman"/>
                        </a:rPr>
                        <a:t>Baixo</a:t>
                      </a:r>
                      <a:r>
                        <a:rPr lang="en-US" sz="1200" baseline="0" dirty="0" smtClean="0">
                          <a:latin typeface="Times New Roman"/>
                          <a:ea typeface="Times New Roman"/>
                          <a:cs typeface="Times New Roman"/>
                        </a:rPr>
                        <a:t> e </a:t>
                      </a:r>
                      <a:r>
                        <a:rPr lang="en-US" sz="1200" baseline="0" dirty="0" err="1" smtClean="0">
                          <a:latin typeface="Times New Roman"/>
                          <a:ea typeface="Times New Roman"/>
                          <a:cs typeface="Times New Roman"/>
                        </a:rPr>
                        <a:t>geralmente</a:t>
                      </a:r>
                      <a:r>
                        <a:rPr lang="en-US" sz="1200" baseline="0" dirty="0" smtClean="0">
                          <a:latin typeface="Times New Roman"/>
                          <a:ea typeface="Times New Roman"/>
                          <a:cs typeface="Times New Roman"/>
                        </a:rPr>
                        <a:t> </a:t>
                      </a:r>
                      <a:r>
                        <a:rPr lang="en-US" sz="1200" baseline="0" dirty="0" err="1" smtClean="0">
                          <a:latin typeface="Times New Roman"/>
                          <a:ea typeface="Times New Roman"/>
                          <a:cs typeface="Times New Roman"/>
                        </a:rPr>
                        <a:t>restrito</a:t>
                      </a:r>
                      <a:r>
                        <a:rPr lang="en-US" sz="1200" baseline="0" dirty="0" smtClean="0">
                          <a:latin typeface="Times New Roman"/>
                          <a:ea typeface="Times New Roman"/>
                          <a:cs typeface="Times New Roman"/>
                        </a:rPr>
                        <a:t> </a:t>
                      </a:r>
                      <a:r>
                        <a:rPr lang="en-US" sz="1200" baseline="0" dirty="0" err="1" smtClean="0">
                          <a:latin typeface="Times New Roman"/>
                          <a:ea typeface="Times New Roman"/>
                          <a:cs typeface="Times New Roman"/>
                        </a:rPr>
                        <a:t>ao</a:t>
                      </a:r>
                      <a:r>
                        <a:rPr lang="en-US" sz="1200" baseline="0" dirty="0" smtClean="0">
                          <a:latin typeface="Times New Roman"/>
                          <a:ea typeface="Times New Roman"/>
                          <a:cs typeface="Times New Roman"/>
                        </a:rPr>
                        <a:t> </a:t>
                      </a:r>
                      <a:r>
                        <a:rPr lang="en-US" sz="1200" baseline="0" dirty="0" err="1" smtClean="0">
                          <a:latin typeface="Times New Roman"/>
                          <a:ea typeface="Times New Roman"/>
                          <a:cs typeface="Times New Roman"/>
                        </a:rPr>
                        <a:t>empreendedor</a:t>
                      </a:r>
                      <a:endParaRPr lang="en-US" sz="1100" dirty="0">
                        <a:latin typeface="Times New Roman"/>
                        <a:ea typeface="Times New Roman"/>
                        <a:cs typeface="Times New Roman"/>
                      </a:endParaRPr>
                    </a:p>
                  </a:txBody>
                  <a:tcPr marL="63500" marR="63500" marT="0" marB="0">
                    <a:lnL w="28575" cap="flat" cmpd="dbl" algn="ctr">
                      <a:solidFill>
                        <a:srgbClr val="000000"/>
                      </a:solidFill>
                      <a:prstDash val="solid"/>
                      <a:round/>
                      <a:headEnd type="none" w="med" len="med"/>
                      <a:tailEnd type="none" w="med" len="med"/>
                    </a:lnL>
                    <a:lnR w="28575" cap="flat" cmpd="dbl" algn="ctr">
                      <a:solidFill>
                        <a:srgbClr val="000000"/>
                      </a:solidFill>
                      <a:prstDash val="solid"/>
                      <a:round/>
                      <a:headEnd type="none" w="med" len="med"/>
                      <a:tailEnd type="none" w="med" len="med"/>
                    </a:lnR>
                    <a:lnT w="28575" cap="flat" cmpd="dbl"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tcPr>
                </a:tc>
              </a:tr>
            </a:tbl>
          </a:graphicData>
        </a:graphic>
      </p:graphicFrame>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noProof="0" dirty="0" smtClean="0"/>
              <a:t>Estatísticas do NID em 2013</a:t>
            </a:r>
            <a:endParaRPr lang="pt-BR" noProof="0" dirty="0"/>
          </a:p>
        </p:txBody>
      </p:sp>
      <p:pic>
        <p:nvPicPr>
          <p:cNvPr id="120833" name="Picture 1"/>
          <p:cNvPicPr>
            <a:picLocks noChangeAspect="1" noChangeArrowheads="1"/>
          </p:cNvPicPr>
          <p:nvPr/>
        </p:nvPicPr>
        <p:blipFill>
          <a:blip r:embed="rId2" cstate="print"/>
          <a:srcRect/>
          <a:stretch>
            <a:fillRect/>
          </a:stretch>
        </p:blipFill>
        <p:spPr bwMode="auto">
          <a:xfrm>
            <a:off x="1541990" y="1673352"/>
            <a:ext cx="6060020" cy="3511296"/>
          </a:xfrm>
          <a:prstGeom prst="rect">
            <a:avLst/>
          </a:prstGeom>
          <a:noFill/>
          <a:ln w="9525">
            <a:noFill/>
            <a:miter lim="800000"/>
            <a:headEnd/>
            <a:tailEnd/>
          </a:ln>
          <a:effectLst/>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noProof="0" dirty="0" smtClean="0"/>
              <a:t>Estatísticas do NID em 2013</a:t>
            </a:r>
            <a:endParaRPr lang="pt-BR" noProof="0" dirty="0"/>
          </a:p>
        </p:txBody>
      </p:sp>
      <p:pic>
        <p:nvPicPr>
          <p:cNvPr id="122882" name="Picture 2"/>
          <p:cNvPicPr>
            <a:picLocks noChangeAspect="1" noChangeArrowheads="1"/>
          </p:cNvPicPr>
          <p:nvPr/>
        </p:nvPicPr>
        <p:blipFill>
          <a:blip r:embed="rId2" cstate="print"/>
          <a:srcRect/>
          <a:stretch>
            <a:fillRect/>
          </a:stretch>
        </p:blipFill>
        <p:spPr bwMode="auto">
          <a:xfrm>
            <a:off x="1543507" y="1673352"/>
            <a:ext cx="6056986" cy="3511296"/>
          </a:xfrm>
          <a:prstGeom prst="rect">
            <a:avLst/>
          </a:prstGeom>
          <a:noFill/>
          <a:ln w="9525">
            <a:noFill/>
            <a:miter lim="800000"/>
            <a:headEnd/>
            <a:tailEnd/>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noProof="0" smtClean="0"/>
              <a:t>Componentes das Ferramentas do DSPMT</a:t>
            </a:r>
            <a:endParaRPr lang="pt-BR" noProof="0"/>
          </a:p>
        </p:txBody>
      </p:sp>
      <p:sp>
        <p:nvSpPr>
          <p:cNvPr id="6" name="Content Placeholder 2"/>
          <p:cNvSpPr>
            <a:spLocks noGrp="1"/>
          </p:cNvSpPr>
          <p:nvPr>
            <p:ph idx="1"/>
          </p:nvPr>
        </p:nvSpPr>
        <p:spPr>
          <a:xfrm>
            <a:off x="457200" y="1600200"/>
            <a:ext cx="8534400" cy="3886200"/>
          </a:xfrm>
        </p:spPr>
        <p:txBody>
          <a:bodyPr/>
          <a:lstStyle/>
          <a:p>
            <a:pPr lvl="0">
              <a:buClr>
                <a:srgbClr val="FF0000"/>
              </a:buClr>
              <a:buFont typeface="Arial" pitchFamily="34" charset="0"/>
              <a:buChar char="→"/>
            </a:pPr>
            <a:r>
              <a:rPr lang="pt-BR" sz="4000" noProof="0" dirty="0" smtClean="0">
                <a:solidFill>
                  <a:srgbClr val="FF0000"/>
                </a:solidFill>
              </a:rPr>
              <a:t>Programa de Desempenho de Medidas de Segurança de Barragens</a:t>
            </a:r>
          </a:p>
          <a:p>
            <a:pPr lvl="0"/>
            <a:r>
              <a:rPr lang="pt-BR" noProof="0" dirty="0" smtClean="0"/>
              <a:t>Inventário de Barragens do USACE</a:t>
            </a:r>
          </a:p>
          <a:p>
            <a:pPr lvl="0"/>
            <a:r>
              <a:rPr lang="pt-BR" noProof="0" dirty="0" smtClean="0"/>
              <a:t>Cartão de Pontuação de </a:t>
            </a:r>
            <a:r>
              <a:rPr lang="pt-BR" noProof="0" dirty="0" smtClean="0"/>
              <a:t>Segurança de Barragens para a rotina das Atividades do Programa de Segurança de Barragens</a:t>
            </a:r>
          </a:p>
          <a:p>
            <a:pPr lvl="0"/>
            <a:endParaRPr lang="pt-BR" noProof="0" dirty="0" smtClean="0"/>
          </a:p>
          <a:p>
            <a:pPr lvl="0"/>
            <a:endParaRPr lang="pt-BR" noProof="0" dirty="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noProof="0" smtClean="0"/>
              <a:t>Estatísticas do 2013 NID</a:t>
            </a:r>
            <a:endParaRPr lang="pt-BR" noProof="0"/>
          </a:p>
        </p:txBody>
      </p:sp>
      <p:pic>
        <p:nvPicPr>
          <p:cNvPr id="123906" name="Picture 2"/>
          <p:cNvPicPr>
            <a:picLocks noChangeAspect="1" noChangeArrowheads="1"/>
          </p:cNvPicPr>
          <p:nvPr/>
        </p:nvPicPr>
        <p:blipFill>
          <a:blip r:embed="rId2" cstate="print"/>
          <a:srcRect/>
          <a:stretch>
            <a:fillRect/>
          </a:stretch>
        </p:blipFill>
        <p:spPr bwMode="auto">
          <a:xfrm>
            <a:off x="1042988" y="1500188"/>
            <a:ext cx="7058025" cy="3857625"/>
          </a:xfrm>
          <a:prstGeom prst="rect">
            <a:avLst/>
          </a:prstGeom>
          <a:noFill/>
          <a:ln w="9525">
            <a:noFill/>
            <a:miter lim="800000"/>
            <a:headEnd/>
            <a:tailEnd/>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noProof="0" dirty="0" smtClean="0"/>
              <a:t>Estatísticas do NID em 2013</a:t>
            </a:r>
            <a:endParaRPr lang="pt-BR" noProof="0" dirty="0"/>
          </a:p>
        </p:txBody>
      </p:sp>
      <p:sp>
        <p:nvSpPr>
          <p:cNvPr id="5" name="TextBox 4"/>
          <p:cNvSpPr txBox="1"/>
          <p:nvPr/>
        </p:nvSpPr>
        <p:spPr>
          <a:xfrm>
            <a:off x="533400" y="5334000"/>
            <a:ext cx="6858000" cy="923330"/>
          </a:xfrm>
          <a:prstGeom prst="rect">
            <a:avLst/>
          </a:prstGeom>
          <a:noFill/>
        </p:spPr>
        <p:txBody>
          <a:bodyPr wrap="square" rtlCol="0">
            <a:spAutoFit/>
          </a:bodyPr>
          <a:lstStyle/>
          <a:p>
            <a:r>
              <a:rPr lang="en-US" dirty="0" smtClean="0"/>
              <a:t>* </a:t>
            </a:r>
            <a:r>
              <a:rPr lang="en-US" dirty="0" err="1" smtClean="0"/>
              <a:t>Cerca</a:t>
            </a:r>
            <a:r>
              <a:rPr lang="en-US" dirty="0" smtClean="0"/>
              <a:t> de 13.260 </a:t>
            </a:r>
            <a:r>
              <a:rPr lang="en-US" dirty="0" err="1" smtClean="0"/>
              <a:t>barragens</a:t>
            </a:r>
            <a:r>
              <a:rPr lang="en-US" dirty="0" smtClean="0"/>
              <a:t> </a:t>
            </a:r>
            <a:r>
              <a:rPr lang="en-US" dirty="0" err="1" smtClean="0"/>
              <a:t>não</a:t>
            </a:r>
            <a:r>
              <a:rPr lang="en-US" dirty="0" smtClean="0"/>
              <a:t> </a:t>
            </a:r>
            <a:r>
              <a:rPr lang="en-US" dirty="0" err="1" smtClean="0"/>
              <a:t>informaram</a:t>
            </a:r>
            <a:r>
              <a:rPr lang="en-US" dirty="0" smtClean="0"/>
              <a:t> o </a:t>
            </a:r>
            <a:r>
              <a:rPr lang="en-US" dirty="0" err="1" smtClean="0"/>
              <a:t>ano</a:t>
            </a:r>
            <a:r>
              <a:rPr lang="en-US" dirty="0" smtClean="0"/>
              <a:t> </a:t>
            </a:r>
            <a:r>
              <a:rPr lang="en-US" dirty="0" err="1" smtClean="0"/>
              <a:t>em</a:t>
            </a:r>
            <a:r>
              <a:rPr lang="en-US" dirty="0" smtClean="0"/>
              <a:t> </a:t>
            </a:r>
            <a:r>
              <a:rPr lang="en-US" dirty="0" err="1" smtClean="0"/>
              <a:t>que</a:t>
            </a:r>
            <a:r>
              <a:rPr lang="en-US" dirty="0" smtClean="0"/>
              <a:t> </a:t>
            </a:r>
            <a:r>
              <a:rPr lang="en-US" dirty="0" err="1" smtClean="0"/>
              <a:t>foram</a:t>
            </a:r>
            <a:r>
              <a:rPr lang="en-US" dirty="0" smtClean="0"/>
              <a:t> </a:t>
            </a:r>
            <a:r>
              <a:rPr lang="en-US" dirty="0" err="1" smtClean="0"/>
              <a:t>concluídas</a:t>
            </a:r>
            <a:r>
              <a:rPr lang="en-US" dirty="0" smtClean="0"/>
              <a:t> </a:t>
            </a:r>
            <a:r>
              <a:rPr lang="en-US" dirty="0" err="1" smtClean="0"/>
              <a:t>até</a:t>
            </a:r>
            <a:r>
              <a:rPr lang="en-US" dirty="0" smtClean="0"/>
              <a:t> o </a:t>
            </a:r>
            <a:r>
              <a:rPr lang="en-US" dirty="0" err="1" smtClean="0"/>
              <a:t>momento</a:t>
            </a:r>
            <a:r>
              <a:rPr lang="en-US" dirty="0" smtClean="0"/>
              <a:t> de </a:t>
            </a:r>
            <a:r>
              <a:rPr lang="en-US" dirty="0" err="1" smtClean="0"/>
              <a:t>preencher</a:t>
            </a:r>
            <a:r>
              <a:rPr lang="en-US" dirty="0" smtClean="0"/>
              <a:t> o NID </a:t>
            </a:r>
            <a:r>
              <a:rPr lang="en-US" dirty="0" err="1" smtClean="0"/>
              <a:t>em</a:t>
            </a:r>
            <a:r>
              <a:rPr lang="en-US" dirty="0" smtClean="0"/>
              <a:t> 2013, </a:t>
            </a:r>
            <a:r>
              <a:rPr lang="en-US" dirty="0" err="1" smtClean="0"/>
              <a:t>portanto</a:t>
            </a:r>
            <a:r>
              <a:rPr lang="en-US" dirty="0" smtClean="0"/>
              <a:t> </a:t>
            </a:r>
            <a:r>
              <a:rPr lang="en-US" dirty="0" err="1" smtClean="0"/>
              <a:t>estas</a:t>
            </a:r>
            <a:r>
              <a:rPr lang="en-US" dirty="0" smtClean="0"/>
              <a:t> </a:t>
            </a:r>
            <a:r>
              <a:rPr lang="en-US" dirty="0" err="1" smtClean="0"/>
              <a:t>barragens</a:t>
            </a:r>
            <a:r>
              <a:rPr lang="en-US" dirty="0" smtClean="0"/>
              <a:t> </a:t>
            </a:r>
            <a:r>
              <a:rPr lang="en-US" dirty="0" err="1" smtClean="0"/>
              <a:t>não</a:t>
            </a:r>
            <a:r>
              <a:rPr lang="en-US" dirty="0" smtClean="0"/>
              <a:t> </a:t>
            </a:r>
            <a:r>
              <a:rPr lang="en-US" dirty="0" err="1" smtClean="0"/>
              <a:t>estão</a:t>
            </a:r>
            <a:r>
              <a:rPr lang="en-US" dirty="0" smtClean="0"/>
              <a:t> </a:t>
            </a:r>
            <a:r>
              <a:rPr lang="en-US" dirty="0" err="1" smtClean="0"/>
              <a:t>incluídas</a:t>
            </a:r>
            <a:r>
              <a:rPr lang="en-US" dirty="0" smtClean="0"/>
              <a:t> </a:t>
            </a:r>
            <a:r>
              <a:rPr lang="en-US" dirty="0" err="1" smtClean="0"/>
              <a:t>na</a:t>
            </a:r>
            <a:r>
              <a:rPr lang="en-US" dirty="0" smtClean="0"/>
              <a:t> </a:t>
            </a:r>
            <a:r>
              <a:rPr lang="en-US" dirty="0" err="1" smtClean="0"/>
              <a:t>tabela</a:t>
            </a:r>
            <a:r>
              <a:rPr lang="en-US" dirty="0" smtClean="0"/>
              <a:t>.</a:t>
            </a:r>
            <a:endParaRPr lang="en-US" dirty="0"/>
          </a:p>
        </p:txBody>
      </p:sp>
      <p:pic>
        <p:nvPicPr>
          <p:cNvPr id="124931" name="Picture 3"/>
          <p:cNvPicPr>
            <a:picLocks noChangeAspect="1" noChangeArrowheads="1"/>
          </p:cNvPicPr>
          <p:nvPr/>
        </p:nvPicPr>
        <p:blipFill>
          <a:blip r:embed="rId3" cstate="print"/>
          <a:srcRect/>
          <a:stretch>
            <a:fillRect/>
          </a:stretch>
        </p:blipFill>
        <p:spPr bwMode="auto">
          <a:xfrm>
            <a:off x="1532653" y="1673352"/>
            <a:ext cx="6078695" cy="3511296"/>
          </a:xfrm>
          <a:prstGeom prst="rect">
            <a:avLst/>
          </a:prstGeom>
          <a:noFill/>
          <a:ln w="9525">
            <a:noFill/>
            <a:miter lim="800000"/>
            <a:headEnd/>
            <a:tailEnd/>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noProof="0" smtClean="0"/>
              <a:t>Resumo dos Dados do NID</a:t>
            </a:r>
            <a:endParaRPr lang="pt-BR" noProof="0"/>
          </a:p>
        </p:txBody>
      </p:sp>
      <p:sp>
        <p:nvSpPr>
          <p:cNvPr id="4" name="Rectangle 3"/>
          <p:cNvSpPr>
            <a:spLocks noGrp="1" noChangeArrowheads="1"/>
          </p:cNvSpPr>
          <p:nvPr>
            <p:ph idx="1"/>
          </p:nvPr>
        </p:nvSpPr>
        <p:spPr/>
        <p:txBody>
          <a:bodyPr/>
          <a:lstStyle/>
          <a:p>
            <a:pPr>
              <a:lnSpc>
                <a:spcPct val="90000"/>
              </a:lnSpc>
            </a:pPr>
            <a:r>
              <a:rPr lang="pt-BR" sz="2400" noProof="0" dirty="0" smtClean="0"/>
              <a:t>USACE coleta e publica informações de barragens nacionais aproximadamente a cada dois anos</a:t>
            </a:r>
          </a:p>
          <a:p>
            <a:pPr>
              <a:lnSpc>
                <a:spcPct val="90000"/>
              </a:lnSpc>
            </a:pPr>
            <a:r>
              <a:rPr lang="pt-BR" sz="2400" noProof="0" dirty="0" smtClean="0"/>
              <a:t>NID é utilizado pelo </a:t>
            </a:r>
            <a:r>
              <a:rPr lang="pt-BR" sz="2400" noProof="0" dirty="0" err="1" smtClean="0"/>
              <a:t>National</a:t>
            </a:r>
            <a:r>
              <a:rPr lang="pt-BR" sz="2400" noProof="0" dirty="0" smtClean="0"/>
              <a:t> </a:t>
            </a:r>
            <a:r>
              <a:rPr lang="pt-BR" sz="2400" noProof="0" dirty="0" err="1" smtClean="0"/>
              <a:t>Dam</a:t>
            </a:r>
            <a:r>
              <a:rPr lang="pt-BR" sz="2400" noProof="0" dirty="0" smtClean="0"/>
              <a:t> </a:t>
            </a:r>
            <a:r>
              <a:rPr lang="pt-BR" sz="2400" noProof="0" dirty="0" err="1" smtClean="0"/>
              <a:t>Safety</a:t>
            </a:r>
            <a:r>
              <a:rPr lang="pt-BR" sz="2400" noProof="0" dirty="0" smtClean="0"/>
              <a:t> </a:t>
            </a:r>
            <a:r>
              <a:rPr lang="pt-BR" sz="2400" noProof="0" dirty="0" err="1" smtClean="0"/>
              <a:t>Review</a:t>
            </a:r>
            <a:r>
              <a:rPr lang="pt-BR" sz="2400" noProof="0" dirty="0" smtClean="0"/>
              <a:t> </a:t>
            </a:r>
            <a:r>
              <a:rPr lang="pt-BR" sz="2400" noProof="0" dirty="0" err="1" smtClean="0"/>
              <a:t>Board</a:t>
            </a:r>
            <a:r>
              <a:rPr lang="pt-BR" sz="2400" noProof="0" dirty="0" smtClean="0"/>
              <a:t> e Associação dos Funcionários Segurança de Barragens Estaduais para recomendar políticas de segurança de barragens</a:t>
            </a:r>
          </a:p>
          <a:p>
            <a:pPr>
              <a:lnSpc>
                <a:spcPct val="90000"/>
              </a:lnSpc>
            </a:pPr>
            <a:r>
              <a:rPr lang="pt-BR" sz="2400" noProof="0" dirty="0" smtClean="0"/>
              <a:t>FEMA usa NID no processo de concessões estaduais de assistência</a:t>
            </a:r>
          </a:p>
          <a:p>
            <a:pPr>
              <a:lnSpc>
                <a:spcPct val="90000"/>
              </a:lnSpc>
            </a:pPr>
            <a:r>
              <a:rPr lang="pt-BR" sz="2400" noProof="0" dirty="0" smtClean="0"/>
              <a:t>NID informa o público com informações gerais sobre barragens, tais como onde as barragens estão localizadas e sua finalidade</a:t>
            </a:r>
          </a:p>
          <a:p>
            <a:pPr>
              <a:lnSpc>
                <a:spcPct val="90000"/>
              </a:lnSpc>
            </a:pPr>
            <a:r>
              <a:rPr lang="pt-BR" sz="2400" noProof="0" dirty="0" smtClean="0"/>
              <a:t>NID Web Site – </a:t>
            </a:r>
            <a:r>
              <a:rPr lang="pt-BR" sz="2400" noProof="0" dirty="0" err="1" smtClean="0"/>
              <a:t>http</a:t>
            </a:r>
            <a:r>
              <a:rPr lang="pt-BR" sz="2400" noProof="0" dirty="0" smtClean="0"/>
              <a:t>://</a:t>
            </a:r>
            <a:r>
              <a:rPr lang="pt-BR" sz="2400" noProof="0" dirty="0" err="1" smtClean="0"/>
              <a:t>nid.usace.army.mil</a:t>
            </a:r>
            <a:endParaRPr lang="pt-BR" sz="2400" noProof="0" dirty="0"/>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a:xfrm>
            <a:off x="457200" y="381000"/>
            <a:ext cx="8229600" cy="1143000"/>
          </a:xfrm>
        </p:spPr>
        <p:txBody>
          <a:bodyPr/>
          <a:lstStyle/>
          <a:p>
            <a:r>
              <a:rPr lang="pt-BR" sz="4000" noProof="0" dirty="0" smtClean="0"/>
              <a:t>Inventário Nacional de </a:t>
            </a:r>
            <a:r>
              <a:rPr lang="pt-BR" sz="4000" dirty="0"/>
              <a:t>Barragens 2013 </a:t>
            </a:r>
            <a:r>
              <a:rPr lang="pt-BR" sz="4000" noProof="0" dirty="0" smtClean="0"/>
              <a:t/>
            </a:r>
            <a:br>
              <a:rPr lang="pt-BR" sz="4000" noProof="0" dirty="0" smtClean="0"/>
            </a:br>
            <a:endParaRPr lang="pt-BR" sz="4000" noProof="0" dirty="0"/>
          </a:p>
        </p:txBody>
      </p:sp>
      <p:sp>
        <p:nvSpPr>
          <p:cNvPr id="72707" name="Rectangle 3"/>
          <p:cNvSpPr>
            <a:spLocks noGrp="1" noChangeArrowheads="1"/>
          </p:cNvSpPr>
          <p:nvPr>
            <p:ph type="body" idx="1"/>
          </p:nvPr>
        </p:nvSpPr>
        <p:spPr/>
        <p:txBody>
          <a:bodyPr/>
          <a:lstStyle/>
          <a:p>
            <a:pPr algn="ctr">
              <a:buFont typeface="Wingdings" pitchFamily="2" charset="2"/>
              <a:buNone/>
            </a:pPr>
            <a:r>
              <a:rPr lang="pt-BR" noProof="0" smtClean="0">
                <a:hlinkClick r:id="rId3"/>
              </a:rPr>
              <a:t>http://nid.usace.army.mil</a:t>
            </a:r>
            <a:endParaRPr lang="pt-BR" noProof="0"/>
          </a:p>
        </p:txBody>
      </p:sp>
      <p:pic>
        <p:nvPicPr>
          <p:cNvPr id="72708" name="Picture 4"/>
          <p:cNvPicPr>
            <a:picLocks noChangeAspect="1" noChangeArrowheads="1"/>
          </p:cNvPicPr>
          <p:nvPr/>
        </p:nvPicPr>
        <p:blipFill>
          <a:blip r:embed="rId4" cstate="print"/>
          <a:srcRect l="16875" t="19531" r="18124" b="19531"/>
          <a:stretch>
            <a:fillRect/>
          </a:stretch>
        </p:blipFill>
        <p:spPr bwMode="auto">
          <a:xfrm>
            <a:off x="2362200" y="2286000"/>
            <a:ext cx="4724400" cy="3543300"/>
          </a:xfrm>
          <a:prstGeom prst="rect">
            <a:avLst/>
          </a:prstGeom>
          <a:noFill/>
          <a:ln w="9525">
            <a:noFill/>
            <a:miter lim="800000"/>
            <a:headEnd/>
            <a:tailEnd/>
          </a:ln>
          <a:effectLst/>
        </p:spPr>
      </p:pic>
      <p:sp>
        <p:nvSpPr>
          <p:cNvPr id="72709" name="Rectangle 5"/>
          <p:cNvSpPr>
            <a:spLocks noChangeArrowheads="1"/>
          </p:cNvSpPr>
          <p:nvPr/>
        </p:nvSpPr>
        <p:spPr bwMode="auto">
          <a:xfrm>
            <a:off x="3276600" y="3886200"/>
            <a:ext cx="2895600" cy="228600"/>
          </a:xfrm>
          <a:prstGeom prst="rect">
            <a:avLst/>
          </a:prstGeom>
          <a:noFill/>
          <a:ln w="19050">
            <a:solidFill>
              <a:srgbClr val="FF0000"/>
            </a:solidFill>
            <a:miter lim="800000"/>
            <a:headEnd/>
            <a:tailEnd/>
          </a:ln>
          <a:effectLst/>
        </p:spPr>
        <p:txBody>
          <a:bodyPr wrap="none" anchor="ctr"/>
          <a:lstStyle/>
          <a:p>
            <a:endParaRPr lang="en-US"/>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sz="4000" noProof="0" smtClean="0"/>
              <a:t>NID Web Site – Acesso Público, </a:t>
            </a:r>
            <a:br>
              <a:rPr lang="pt-BR" sz="4000" noProof="0" smtClean="0"/>
            </a:br>
            <a:r>
              <a:rPr lang="pt-BR" sz="4000" noProof="0" smtClean="0"/>
              <a:t>Não precisa ter uma conta</a:t>
            </a:r>
            <a:endParaRPr lang="pt-BR" sz="4000" noProof="0"/>
          </a:p>
        </p:txBody>
      </p:sp>
      <p:sp>
        <p:nvSpPr>
          <p:cNvPr id="3" name="Content Placeholder 2"/>
          <p:cNvSpPr>
            <a:spLocks noGrp="1"/>
          </p:cNvSpPr>
          <p:nvPr>
            <p:ph idx="1"/>
          </p:nvPr>
        </p:nvSpPr>
        <p:spPr>
          <a:xfrm>
            <a:off x="457200" y="1600200"/>
            <a:ext cx="3962400" cy="3886200"/>
          </a:xfrm>
        </p:spPr>
        <p:txBody>
          <a:bodyPr/>
          <a:lstStyle/>
          <a:p>
            <a:r>
              <a:rPr lang="pt-BR" sz="2800" noProof="0" smtClean="0"/>
              <a:t>Estatísticas nacionais e para cada estado</a:t>
            </a:r>
          </a:p>
          <a:p>
            <a:r>
              <a:rPr lang="pt-BR" sz="2800" noProof="0" smtClean="0"/>
              <a:t>Mapa nacional ou estadual</a:t>
            </a:r>
            <a:endParaRPr lang="pt-BR" sz="2800" noProof="0"/>
          </a:p>
        </p:txBody>
      </p:sp>
      <p:pic>
        <p:nvPicPr>
          <p:cNvPr id="108546" name="Picture 2"/>
          <p:cNvPicPr>
            <a:picLocks noChangeAspect="1" noChangeArrowheads="1"/>
          </p:cNvPicPr>
          <p:nvPr/>
        </p:nvPicPr>
        <p:blipFill>
          <a:blip r:embed="rId2" cstate="print"/>
          <a:srcRect l="566" t="25926" r="67917" b="24776"/>
          <a:stretch>
            <a:fillRect/>
          </a:stretch>
        </p:blipFill>
        <p:spPr bwMode="auto">
          <a:xfrm>
            <a:off x="4724400" y="1640736"/>
            <a:ext cx="4243754" cy="3733800"/>
          </a:xfrm>
          <a:prstGeom prst="rect">
            <a:avLst/>
          </a:prstGeom>
          <a:noFill/>
          <a:ln w="9525">
            <a:solidFill>
              <a:schemeClr val="tx1"/>
            </a:solidFill>
            <a:miter lim="800000"/>
            <a:headEnd/>
            <a:tailEnd/>
          </a:ln>
        </p:spPr>
      </p:pic>
      <p:pic>
        <p:nvPicPr>
          <p:cNvPr id="108547" name="Picture 3"/>
          <p:cNvPicPr>
            <a:picLocks noChangeAspect="1" noChangeArrowheads="1"/>
          </p:cNvPicPr>
          <p:nvPr/>
        </p:nvPicPr>
        <p:blipFill>
          <a:blip r:embed="rId2" cstate="print"/>
          <a:srcRect l="35000" t="27820" r="30417" b="20370"/>
          <a:stretch>
            <a:fillRect/>
          </a:stretch>
        </p:blipFill>
        <p:spPr bwMode="auto">
          <a:xfrm>
            <a:off x="1295400" y="3886200"/>
            <a:ext cx="3074458" cy="2590800"/>
          </a:xfrm>
          <a:prstGeom prst="rect">
            <a:avLst/>
          </a:prstGeom>
          <a:noFill/>
          <a:ln w="9525">
            <a:solidFill>
              <a:schemeClr val="tx1"/>
            </a:solidFill>
            <a:miter lim="800000"/>
            <a:headEnd/>
            <a:tailEnd/>
          </a:ln>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noProof="0" smtClean="0"/>
              <a:t>Restrições do website do NID </a:t>
            </a:r>
            <a:endParaRPr lang="pt-BR" noProof="0"/>
          </a:p>
        </p:txBody>
      </p:sp>
      <p:sp>
        <p:nvSpPr>
          <p:cNvPr id="3" name="Content Placeholder 2"/>
          <p:cNvSpPr>
            <a:spLocks noGrp="1"/>
          </p:cNvSpPr>
          <p:nvPr>
            <p:ph idx="1"/>
          </p:nvPr>
        </p:nvSpPr>
        <p:spPr>
          <a:xfrm>
            <a:off x="457200" y="1371600"/>
            <a:ext cx="8229600" cy="5486400"/>
          </a:xfrm>
        </p:spPr>
        <p:txBody>
          <a:bodyPr/>
          <a:lstStyle/>
          <a:p>
            <a:pPr>
              <a:lnSpc>
                <a:spcPct val="90000"/>
              </a:lnSpc>
            </a:pPr>
            <a:r>
              <a:rPr lang="pt-BR" sz="2000" noProof="0" dirty="0" err="1" smtClean="0"/>
              <a:t>National</a:t>
            </a:r>
            <a:r>
              <a:rPr lang="pt-BR" sz="2000" noProof="0" dirty="0" smtClean="0"/>
              <a:t> </a:t>
            </a:r>
            <a:r>
              <a:rPr lang="pt-BR" sz="2000" noProof="0" dirty="0" err="1" smtClean="0"/>
              <a:t>Dam</a:t>
            </a:r>
            <a:r>
              <a:rPr lang="pt-BR" sz="2000" noProof="0" dirty="0" smtClean="0"/>
              <a:t> </a:t>
            </a:r>
            <a:r>
              <a:rPr lang="pt-BR" sz="2000" noProof="0" dirty="0" err="1" smtClean="0"/>
              <a:t>Safety</a:t>
            </a:r>
            <a:r>
              <a:rPr lang="pt-BR" sz="2000" noProof="0" dirty="0" smtClean="0"/>
              <a:t> </a:t>
            </a:r>
            <a:r>
              <a:rPr lang="pt-BR" sz="2000" noProof="0" dirty="0" err="1" smtClean="0"/>
              <a:t>Review</a:t>
            </a:r>
            <a:r>
              <a:rPr lang="pt-BR" sz="2000" noProof="0" dirty="0" smtClean="0"/>
              <a:t> </a:t>
            </a:r>
            <a:r>
              <a:rPr lang="pt-BR" sz="2000" noProof="0" dirty="0" err="1" smtClean="0"/>
              <a:t>Board</a:t>
            </a:r>
            <a:r>
              <a:rPr lang="pt-BR" sz="2000" noProof="0" dirty="0" smtClean="0"/>
              <a:t> recomendou </a:t>
            </a:r>
            <a:r>
              <a:rPr lang="pt-BR" sz="2000" noProof="0" dirty="0" smtClean="0"/>
              <a:t>ao </a:t>
            </a:r>
            <a:r>
              <a:rPr lang="pt-BR" sz="2000" noProof="0" dirty="0" smtClean="0"/>
              <a:t>USACE restringir o acesso ao NID</a:t>
            </a:r>
          </a:p>
          <a:p>
            <a:pPr>
              <a:lnSpc>
                <a:spcPct val="90000"/>
              </a:lnSpc>
            </a:pPr>
            <a:r>
              <a:rPr lang="pt-BR" sz="2000" noProof="0" dirty="0" smtClean="0"/>
              <a:t>Três campos de dados não estão mais disponíveis para o público: </a:t>
            </a:r>
            <a:r>
              <a:rPr lang="pt-BR" sz="2000" dirty="0" smtClean="0"/>
              <a:t>dano </a:t>
            </a:r>
            <a:r>
              <a:rPr lang="pt-BR" sz="2000" noProof="0" dirty="0" smtClean="0"/>
              <a:t>potencial </a:t>
            </a:r>
            <a:r>
              <a:rPr lang="pt-BR" sz="2000" noProof="0" dirty="0" smtClean="0"/>
              <a:t>a jusante, cidade mais próxima e a distância para a cidade mais próxima</a:t>
            </a:r>
          </a:p>
          <a:p>
            <a:pPr>
              <a:lnSpc>
                <a:spcPct val="90000"/>
              </a:lnSpc>
            </a:pPr>
            <a:r>
              <a:rPr lang="pt-BR" sz="2000" noProof="0" dirty="0" smtClean="0"/>
              <a:t>Informação restrita da avaliação de novas condições</a:t>
            </a:r>
          </a:p>
          <a:p>
            <a:pPr>
              <a:lnSpc>
                <a:spcPct val="90000"/>
              </a:lnSpc>
            </a:pPr>
            <a:r>
              <a:rPr lang="pt-BR" sz="2000" noProof="0" dirty="0" smtClean="0"/>
              <a:t>Usuários não-governamentais não podem baixar todos os dados ou ver todos os dados agregados</a:t>
            </a:r>
          </a:p>
          <a:p>
            <a:pPr>
              <a:lnSpc>
                <a:spcPct val="90000"/>
              </a:lnSpc>
            </a:pPr>
            <a:r>
              <a:rPr lang="pt-BR" sz="2000" noProof="0" dirty="0" smtClean="0"/>
              <a:t>Deve possuir o nome de usuário / senha para consultar o banco de dados</a:t>
            </a:r>
          </a:p>
          <a:p>
            <a:pPr>
              <a:lnSpc>
                <a:spcPct val="90000"/>
              </a:lnSpc>
            </a:pPr>
            <a:r>
              <a:rPr lang="pt-BR" sz="2000" noProof="0" dirty="0" smtClean="0"/>
              <a:t>Dois níveis de usuários - governamentais e não-governamentais</a:t>
            </a:r>
          </a:p>
          <a:p>
            <a:pPr>
              <a:lnSpc>
                <a:spcPct val="90000"/>
              </a:lnSpc>
            </a:pPr>
            <a:r>
              <a:rPr lang="pt-BR" sz="2000" noProof="0" dirty="0" smtClean="0"/>
              <a:t>Os usuários do governo devem aceitar o acordo de não divulgação</a:t>
            </a:r>
          </a:p>
          <a:p>
            <a:pPr lvl="1">
              <a:lnSpc>
                <a:spcPct val="90000"/>
              </a:lnSpc>
            </a:pPr>
            <a:r>
              <a:rPr lang="pt-BR" sz="1600" noProof="0" dirty="0" smtClean="0"/>
              <a:t>Não pode fornecer os dados reais do NID (em formato eletrônico) para qualquer pessoa fora de sua agência</a:t>
            </a:r>
          </a:p>
          <a:p>
            <a:pPr lvl="1">
              <a:lnSpc>
                <a:spcPct val="90000"/>
              </a:lnSpc>
            </a:pPr>
            <a:r>
              <a:rPr lang="pt-BR" sz="1600" noProof="0" dirty="0" smtClean="0"/>
              <a:t>Não pode fornecer a informação restrita ao governo a ninguém fora da sua agência</a:t>
            </a:r>
            <a:endParaRPr lang="pt-BR" sz="1600" noProof="0" dirty="0"/>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noProof="0" dirty="0" smtClean="0"/>
              <a:t>Web Site – Conta á necessária</a:t>
            </a:r>
            <a:endParaRPr lang="pt-BR" noProof="0" dirty="0"/>
          </a:p>
        </p:txBody>
      </p:sp>
      <p:sp>
        <p:nvSpPr>
          <p:cNvPr id="3" name="Content Placeholder 2"/>
          <p:cNvSpPr>
            <a:spLocks noGrp="1"/>
          </p:cNvSpPr>
          <p:nvPr>
            <p:ph idx="1"/>
          </p:nvPr>
        </p:nvSpPr>
        <p:spPr/>
        <p:txBody>
          <a:bodyPr/>
          <a:lstStyle/>
          <a:p>
            <a:r>
              <a:rPr lang="pt-BR" noProof="0" dirty="0" smtClean="0"/>
              <a:t>Permite ao usuário consultar o banco de dados e usar o mapa interativo</a:t>
            </a:r>
          </a:p>
          <a:p>
            <a:r>
              <a:rPr lang="pt-BR" noProof="0" dirty="0" smtClean="0"/>
              <a:t>Dois níveis de acesso: governamentais e não-governamentais</a:t>
            </a:r>
          </a:p>
          <a:p>
            <a:r>
              <a:rPr lang="pt-BR" noProof="0" dirty="0" smtClean="0"/>
              <a:t>Os usuários do governo devem ter o endereço de e-mail válido do governo e informar finalidade para a utilização do NID</a:t>
            </a: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noProof="0" smtClean="0"/>
              <a:t>NID Web Site - usuários</a:t>
            </a:r>
            <a:endParaRPr lang="pt-BR" noProof="0"/>
          </a:p>
        </p:txBody>
      </p:sp>
      <p:sp>
        <p:nvSpPr>
          <p:cNvPr id="3" name="Content Placeholder 2"/>
          <p:cNvSpPr>
            <a:spLocks noGrp="1"/>
          </p:cNvSpPr>
          <p:nvPr>
            <p:ph idx="1"/>
          </p:nvPr>
        </p:nvSpPr>
        <p:spPr/>
        <p:txBody>
          <a:bodyPr/>
          <a:lstStyle/>
          <a:p>
            <a:r>
              <a:rPr lang="pt-BR" noProof="0" dirty="0" smtClean="0"/>
              <a:t>Desde 2008, o site do NID requer conta</a:t>
            </a:r>
          </a:p>
          <a:p>
            <a:pPr lvl="1"/>
            <a:r>
              <a:rPr lang="pt-BR" noProof="0" dirty="0" smtClean="0"/>
              <a:t>Atuais usuários registrados (06 de maio de 2013):</a:t>
            </a:r>
          </a:p>
          <a:p>
            <a:pPr lvl="1"/>
            <a:r>
              <a:rPr lang="pt-BR" noProof="0" dirty="0" smtClean="0"/>
              <a:t>2407 do Governo (municipal, estadual e federal)</a:t>
            </a:r>
          </a:p>
          <a:p>
            <a:pPr lvl="1"/>
            <a:r>
              <a:rPr lang="pt-BR" noProof="0" dirty="0" smtClean="0"/>
              <a:t>4165 não governamental</a:t>
            </a:r>
            <a:endParaRPr lang="pt-BR" noProof="0" dirty="0"/>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noProof="0" smtClean="0"/>
              <a:t>Web Site –Mapa interativo</a:t>
            </a:r>
            <a:endParaRPr lang="pt-BR" noProof="0"/>
          </a:p>
        </p:txBody>
      </p:sp>
      <p:sp>
        <p:nvSpPr>
          <p:cNvPr id="7" name="Content Placeholder 2"/>
          <p:cNvSpPr>
            <a:spLocks noGrp="1"/>
          </p:cNvSpPr>
          <p:nvPr>
            <p:ph idx="1"/>
          </p:nvPr>
        </p:nvSpPr>
        <p:spPr>
          <a:xfrm>
            <a:off x="228600" y="5105400"/>
            <a:ext cx="8229600" cy="457200"/>
          </a:xfrm>
        </p:spPr>
        <p:txBody>
          <a:bodyPr/>
          <a:lstStyle/>
          <a:p>
            <a:r>
              <a:rPr lang="pt-BR" sz="2400" noProof="0" dirty="0" smtClean="0"/>
              <a:t>Busca por CEP– exemplo 22554 (</a:t>
            </a:r>
            <a:r>
              <a:rPr lang="pt-BR" sz="2400" noProof="0" dirty="0" err="1" smtClean="0"/>
              <a:t>Stafford</a:t>
            </a:r>
            <a:r>
              <a:rPr lang="pt-BR" sz="2400" noProof="0" dirty="0" smtClean="0"/>
              <a:t> VA)</a:t>
            </a:r>
          </a:p>
          <a:p>
            <a:r>
              <a:rPr lang="pt-BR" sz="2400" noProof="0" dirty="0" smtClean="0"/>
              <a:t>Disponível para todos os usuários registrados (governo e </a:t>
            </a:r>
            <a:r>
              <a:rPr lang="pt-BR" sz="2400" noProof="0" dirty="0" smtClean="0"/>
              <a:t>não-governo)</a:t>
            </a:r>
            <a:endParaRPr lang="pt-BR" sz="2400" noProof="0" dirty="0"/>
          </a:p>
        </p:txBody>
      </p:sp>
      <p:pic>
        <p:nvPicPr>
          <p:cNvPr id="105474" name="Picture 2"/>
          <p:cNvPicPr>
            <a:picLocks noChangeAspect="1" noChangeArrowheads="1"/>
          </p:cNvPicPr>
          <p:nvPr/>
        </p:nvPicPr>
        <p:blipFill>
          <a:blip r:embed="rId2" cstate="print"/>
          <a:srcRect l="15556" t="23037" r="2222" b="21333"/>
          <a:stretch>
            <a:fillRect/>
          </a:stretch>
        </p:blipFill>
        <p:spPr bwMode="auto">
          <a:xfrm>
            <a:off x="381000" y="1219200"/>
            <a:ext cx="7772400" cy="3943968"/>
          </a:xfrm>
          <a:prstGeom prst="rect">
            <a:avLst/>
          </a:prstGeom>
          <a:noFill/>
          <a:ln w="9525">
            <a:noFill/>
            <a:miter lim="800000"/>
            <a:headEnd/>
            <a:tailEnd/>
          </a:ln>
        </p:spPr>
      </p:pic>
      <p:sp>
        <p:nvSpPr>
          <p:cNvPr id="6" name="Rectangle 5"/>
          <p:cNvSpPr/>
          <p:nvPr/>
        </p:nvSpPr>
        <p:spPr>
          <a:xfrm>
            <a:off x="3154298" y="2619378"/>
            <a:ext cx="73152" cy="73152"/>
          </a:xfrm>
          <a:prstGeom prst="rect">
            <a:avLst/>
          </a:prstGeom>
          <a:solidFill>
            <a:srgbClr val="0070C0"/>
          </a:solidFill>
          <a:ln cap="sq">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1743074" y="3114674"/>
            <a:ext cx="73152" cy="73152"/>
          </a:xfrm>
          <a:prstGeom prst="rect">
            <a:avLst/>
          </a:prstGeom>
          <a:solidFill>
            <a:srgbClr val="0070C0"/>
          </a:solidFill>
          <a:ln cap="sq">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1690689" y="3181340"/>
            <a:ext cx="73152" cy="73152"/>
          </a:xfrm>
          <a:prstGeom prst="rect">
            <a:avLst/>
          </a:prstGeom>
          <a:solidFill>
            <a:srgbClr val="0070C0"/>
          </a:solidFill>
          <a:ln cap="sq">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4283009" y="3392416"/>
            <a:ext cx="73152" cy="73152"/>
          </a:xfrm>
          <a:prstGeom prst="rect">
            <a:avLst/>
          </a:prstGeom>
          <a:solidFill>
            <a:srgbClr val="0070C0"/>
          </a:solidFill>
          <a:ln cap="sq">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4391022" y="2300289"/>
            <a:ext cx="73152" cy="73152"/>
          </a:xfrm>
          <a:prstGeom prst="rect">
            <a:avLst/>
          </a:prstGeom>
          <a:solidFill>
            <a:srgbClr val="0070C0"/>
          </a:solidFill>
          <a:ln cap="sq">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6073713" y="1968439"/>
            <a:ext cx="73152" cy="73152"/>
          </a:xfrm>
          <a:prstGeom prst="rect">
            <a:avLst/>
          </a:prstGeom>
          <a:solidFill>
            <a:srgbClr val="0070C0"/>
          </a:solidFill>
          <a:ln cap="sq">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6202298" y="2028830"/>
            <a:ext cx="73152" cy="73152"/>
          </a:xfrm>
          <a:prstGeom prst="rect">
            <a:avLst/>
          </a:prstGeom>
          <a:solidFill>
            <a:srgbClr val="0070C0"/>
          </a:solidFill>
          <a:ln cap="sq">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1504948" y="2809874"/>
            <a:ext cx="73152" cy="73152"/>
          </a:xfrm>
          <a:prstGeom prst="rect">
            <a:avLst/>
          </a:prstGeom>
          <a:solidFill>
            <a:srgbClr val="0070C0"/>
          </a:solidFill>
          <a:ln cap="sq">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1447800" y="1563624"/>
            <a:ext cx="73152" cy="73152"/>
          </a:xfrm>
          <a:prstGeom prst="rect">
            <a:avLst/>
          </a:prstGeom>
          <a:solidFill>
            <a:srgbClr val="0070C0"/>
          </a:solidFill>
          <a:ln cap="sq">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1143000" y="1524000"/>
            <a:ext cx="73152" cy="73152"/>
          </a:xfrm>
          <a:prstGeom prst="rect">
            <a:avLst/>
          </a:prstGeom>
          <a:solidFill>
            <a:srgbClr val="0070C0"/>
          </a:solidFill>
          <a:ln cap="sq">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2239898" y="4564002"/>
            <a:ext cx="73152" cy="73152"/>
          </a:xfrm>
          <a:prstGeom prst="rect">
            <a:avLst/>
          </a:prstGeom>
          <a:solidFill>
            <a:srgbClr val="0070C0"/>
          </a:solidFill>
          <a:ln cap="sq">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1504948" y="4572000"/>
            <a:ext cx="73152" cy="73152"/>
          </a:xfrm>
          <a:prstGeom prst="rect">
            <a:avLst/>
          </a:prstGeom>
          <a:solidFill>
            <a:srgbClr val="0070C0"/>
          </a:solidFill>
          <a:ln cap="sq">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noProof="0" smtClean="0"/>
              <a:t>Web Site – Mapa interativo</a:t>
            </a:r>
            <a:endParaRPr lang="pt-BR" noProof="0"/>
          </a:p>
        </p:txBody>
      </p:sp>
      <p:sp>
        <p:nvSpPr>
          <p:cNvPr id="7" name="Content Placeholder 2"/>
          <p:cNvSpPr>
            <a:spLocks noGrp="1"/>
          </p:cNvSpPr>
          <p:nvPr>
            <p:ph idx="1"/>
          </p:nvPr>
        </p:nvSpPr>
        <p:spPr>
          <a:xfrm>
            <a:off x="228600" y="5105400"/>
            <a:ext cx="8229600" cy="457200"/>
          </a:xfrm>
        </p:spPr>
        <p:txBody>
          <a:bodyPr/>
          <a:lstStyle/>
          <a:p>
            <a:r>
              <a:rPr lang="pt-BR" sz="2400" noProof="0" dirty="0" smtClean="0"/>
              <a:t>Outras camadas disponíveis no Mapa</a:t>
            </a:r>
          </a:p>
          <a:p>
            <a:r>
              <a:rPr lang="pt-BR" sz="2400" noProof="0" dirty="0" smtClean="0"/>
              <a:t>Exemplo –  radar meteorológico em tempo real</a:t>
            </a:r>
            <a:endParaRPr lang="pt-BR" sz="2400" noProof="0" dirty="0"/>
          </a:p>
        </p:txBody>
      </p:sp>
      <p:pic>
        <p:nvPicPr>
          <p:cNvPr id="1026" name="Picture 2"/>
          <p:cNvPicPr>
            <a:picLocks noChangeAspect="1" noChangeArrowheads="1"/>
          </p:cNvPicPr>
          <p:nvPr/>
        </p:nvPicPr>
        <p:blipFill>
          <a:blip r:embed="rId2" cstate="print"/>
          <a:srcRect l="16250" t="30000" r="17500" b="22222"/>
          <a:stretch>
            <a:fillRect/>
          </a:stretch>
        </p:blipFill>
        <p:spPr bwMode="auto">
          <a:xfrm>
            <a:off x="609600" y="1371600"/>
            <a:ext cx="8077200" cy="3276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noProof="0" smtClean="0"/>
              <a:t>DSPMT ajuda a responder “questões importantes”</a:t>
            </a:r>
            <a:endParaRPr lang="pt-BR" noProof="0"/>
          </a:p>
        </p:txBody>
      </p:sp>
      <p:sp>
        <p:nvSpPr>
          <p:cNvPr id="3" name="Content Placeholder 2"/>
          <p:cNvSpPr>
            <a:spLocks noGrp="1"/>
          </p:cNvSpPr>
          <p:nvPr>
            <p:ph idx="1"/>
          </p:nvPr>
        </p:nvSpPr>
        <p:spPr/>
        <p:txBody>
          <a:bodyPr/>
          <a:lstStyle/>
          <a:p>
            <a:pPr lvl="0"/>
            <a:r>
              <a:rPr lang="pt-BR" noProof="0" smtClean="0"/>
              <a:t>Quão bons são os nossos programas de segurança de barragens que estão sendo implementados?</a:t>
            </a:r>
          </a:p>
          <a:p>
            <a:pPr lvl="0"/>
            <a:r>
              <a:rPr lang="pt-BR" noProof="0" smtClean="0"/>
              <a:t>Estamos fazendo muito em algumas áreas mas não o suficiente em outras?</a:t>
            </a:r>
          </a:p>
          <a:p>
            <a:pPr lvl="0"/>
            <a:r>
              <a:rPr lang="pt-BR" noProof="0" smtClean="0"/>
              <a:t>Estamos gastando nossos recursos escassos nos lugares certos?</a:t>
            </a:r>
          </a:p>
          <a:p>
            <a:pPr lvl="0"/>
            <a:r>
              <a:rPr lang="pt-BR" noProof="0" smtClean="0"/>
              <a:t>Estamos melhorando?</a:t>
            </a:r>
          </a:p>
          <a:p>
            <a:pPr lvl="0"/>
            <a:endParaRPr lang="pt-BR" noProof="0"/>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dirty="0"/>
              <a:t>Componentes </a:t>
            </a:r>
            <a:r>
              <a:rPr lang="pt-BR" dirty="0" smtClean="0"/>
              <a:t>do DSPMT</a:t>
            </a:r>
            <a:endParaRPr lang="pt-BR" noProof="0" dirty="0"/>
          </a:p>
        </p:txBody>
      </p:sp>
      <p:sp>
        <p:nvSpPr>
          <p:cNvPr id="6" name="Content Placeholder 2"/>
          <p:cNvSpPr>
            <a:spLocks noGrp="1"/>
          </p:cNvSpPr>
          <p:nvPr>
            <p:ph idx="1"/>
          </p:nvPr>
        </p:nvSpPr>
        <p:spPr>
          <a:xfrm>
            <a:off x="457200" y="1600200"/>
            <a:ext cx="8534400" cy="3886200"/>
          </a:xfrm>
        </p:spPr>
        <p:txBody>
          <a:bodyPr/>
          <a:lstStyle/>
          <a:p>
            <a:pPr lvl="0"/>
            <a:r>
              <a:rPr lang="pt-BR" noProof="0" dirty="0" smtClean="0"/>
              <a:t>Programa de Desempenho de Medidas de Segurança de Barragens</a:t>
            </a:r>
          </a:p>
          <a:p>
            <a:pPr lvl="0"/>
            <a:r>
              <a:rPr lang="pt-BR" noProof="0" dirty="0" smtClean="0"/>
              <a:t>Inventário de Barragens do USACE</a:t>
            </a:r>
          </a:p>
          <a:p>
            <a:pPr lvl="0"/>
            <a:r>
              <a:rPr lang="pt-BR" sz="4000" noProof="0" dirty="0" smtClean="0">
                <a:solidFill>
                  <a:srgbClr val="FF0000"/>
                </a:solidFill>
              </a:rPr>
              <a:t>Cartão de Pontuação de </a:t>
            </a:r>
            <a:r>
              <a:rPr lang="pt-BR" sz="4000" noProof="0" dirty="0" smtClean="0">
                <a:solidFill>
                  <a:srgbClr val="FF0000"/>
                </a:solidFill>
              </a:rPr>
              <a:t>Segurança de Barragens para a rotina das Atividades do Programa de Segurança de Barragens</a:t>
            </a:r>
          </a:p>
          <a:p>
            <a:pPr lvl="0"/>
            <a:endParaRPr lang="pt-BR" noProof="0" dirty="0" smtClean="0"/>
          </a:p>
          <a:p>
            <a:pPr lvl="0"/>
            <a:endParaRPr lang="pt-BR" noProof="0" dirty="0"/>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74638"/>
            <a:ext cx="8839200" cy="1143000"/>
          </a:xfrm>
        </p:spPr>
        <p:txBody>
          <a:bodyPr/>
          <a:lstStyle/>
          <a:p>
            <a:r>
              <a:rPr lang="pt-BR" sz="4000" dirty="0" smtClean="0"/>
              <a:t>Cartão de Pontuação </a:t>
            </a:r>
            <a:r>
              <a:rPr lang="pt-BR" sz="4000" dirty="0" smtClean="0"/>
              <a:t>de </a:t>
            </a:r>
            <a:r>
              <a:rPr lang="pt-BR" sz="4000" dirty="0" smtClean="0"/>
              <a:t>Segurança </a:t>
            </a:r>
            <a:r>
              <a:rPr lang="pt-BR" sz="4000" dirty="0"/>
              <a:t>de </a:t>
            </a:r>
            <a:r>
              <a:rPr lang="pt-BR" sz="4000" dirty="0" smtClean="0"/>
              <a:t>Barragens (Ficha de Avaliação)</a:t>
            </a:r>
            <a:endParaRPr lang="pt-BR" sz="4000" noProof="0" dirty="0"/>
          </a:p>
        </p:txBody>
      </p:sp>
      <p:sp>
        <p:nvSpPr>
          <p:cNvPr id="3" name="Content Placeholder 2"/>
          <p:cNvSpPr>
            <a:spLocks noGrp="1"/>
          </p:cNvSpPr>
          <p:nvPr>
            <p:ph idx="1"/>
          </p:nvPr>
        </p:nvSpPr>
        <p:spPr>
          <a:xfrm>
            <a:off x="457200" y="1600200"/>
            <a:ext cx="8229600" cy="4724400"/>
          </a:xfrm>
        </p:spPr>
        <p:txBody>
          <a:bodyPr/>
          <a:lstStyle/>
          <a:p>
            <a:r>
              <a:rPr lang="pt-BR" sz="2800" noProof="0" dirty="0" smtClean="0"/>
              <a:t>Avaliação uniforme e consistente</a:t>
            </a:r>
          </a:p>
          <a:p>
            <a:r>
              <a:rPr lang="pt-BR" sz="2800" noProof="0" dirty="0" smtClean="0"/>
              <a:t>Fornecer um relatório numérico e gráfico da implementação da rotina de atividades de Segurança Barragens para cada barragem</a:t>
            </a:r>
          </a:p>
          <a:p>
            <a:r>
              <a:rPr lang="pt-BR" sz="2800" noProof="0" dirty="0" smtClean="0"/>
              <a:t>Pontuação </a:t>
            </a:r>
            <a:r>
              <a:rPr lang="pt-BR" sz="2800" noProof="0" dirty="0" smtClean="0"/>
              <a:t>total</a:t>
            </a:r>
          </a:p>
          <a:p>
            <a:r>
              <a:rPr lang="pt-BR" sz="2800" noProof="0" dirty="0" smtClean="0"/>
              <a:t>Avaliações </a:t>
            </a:r>
            <a:r>
              <a:rPr lang="pt-BR" sz="2800" noProof="0" dirty="0" smtClean="0"/>
              <a:t>verbais: Excelente, Média </a:t>
            </a:r>
            <a:r>
              <a:rPr lang="pt-BR" sz="2800" dirty="0" smtClean="0"/>
              <a:t>ou</a:t>
            </a:r>
            <a:r>
              <a:rPr lang="pt-BR" sz="2800" noProof="0" dirty="0" smtClean="0"/>
              <a:t> Boa, Ruim</a:t>
            </a:r>
          </a:p>
          <a:p>
            <a:r>
              <a:rPr lang="pt-BR" sz="2800" noProof="0" dirty="0" smtClean="0"/>
              <a:t>Cores</a:t>
            </a:r>
            <a:r>
              <a:rPr lang="pt-BR" sz="2800" noProof="0" dirty="0" smtClean="0"/>
              <a:t>: Verde, Amarelo e Vermelho</a:t>
            </a:r>
          </a:p>
          <a:p>
            <a:r>
              <a:rPr lang="pt-BR" sz="2800" noProof="0" dirty="0" smtClean="0"/>
              <a:t>Não pode ser utilizado como indicador do estado da barragem ou DSAC</a:t>
            </a:r>
            <a:endParaRPr lang="pt-BR" sz="2800" noProof="0" dirty="0"/>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74638"/>
            <a:ext cx="8763000" cy="1143000"/>
          </a:xfrm>
        </p:spPr>
        <p:txBody>
          <a:bodyPr/>
          <a:lstStyle/>
          <a:p>
            <a:r>
              <a:rPr lang="pt-BR" sz="4000" dirty="0" smtClean="0"/>
              <a:t>Cartão de Pontuação de Segurança </a:t>
            </a:r>
            <a:r>
              <a:rPr lang="pt-BR" sz="4000" dirty="0"/>
              <a:t>de </a:t>
            </a:r>
            <a:r>
              <a:rPr lang="pt-BR" sz="4000" dirty="0" smtClean="0"/>
              <a:t>Barragens (Ficha de Avaliação)</a:t>
            </a:r>
            <a:endParaRPr lang="pt-BR" sz="4000" noProof="0" dirty="0"/>
          </a:p>
        </p:txBody>
      </p:sp>
      <p:sp>
        <p:nvSpPr>
          <p:cNvPr id="3" name="Content Placeholder 2"/>
          <p:cNvSpPr>
            <a:spLocks noGrp="1"/>
          </p:cNvSpPr>
          <p:nvPr>
            <p:ph idx="1"/>
          </p:nvPr>
        </p:nvSpPr>
        <p:spPr>
          <a:xfrm>
            <a:off x="228600" y="1600200"/>
            <a:ext cx="8763000" cy="3886200"/>
          </a:xfrm>
        </p:spPr>
        <p:txBody>
          <a:bodyPr/>
          <a:lstStyle/>
          <a:p>
            <a:r>
              <a:rPr lang="pt-BR" noProof="0" dirty="0" smtClean="0"/>
              <a:t>Adequação da equipe e do financiamento (2)</a:t>
            </a:r>
          </a:p>
          <a:p>
            <a:r>
              <a:rPr lang="pt-BR" noProof="0" dirty="0" smtClean="0"/>
              <a:t>Inspeções e Avaliações (30)</a:t>
            </a:r>
          </a:p>
          <a:p>
            <a:r>
              <a:rPr lang="pt-BR" noProof="0" dirty="0" smtClean="0"/>
              <a:t>Instrumentação do Projeto (18)</a:t>
            </a:r>
          </a:p>
          <a:p>
            <a:r>
              <a:rPr lang="pt-BR" noProof="0" dirty="0" smtClean="0"/>
              <a:t>Resposta e Preparação do projeto (10)</a:t>
            </a:r>
          </a:p>
          <a:p>
            <a:r>
              <a:rPr lang="pt-BR" noProof="0" dirty="0" smtClean="0"/>
              <a:t>Preparação e Resposta da Agência e da população (15) </a:t>
            </a:r>
          </a:p>
          <a:p>
            <a:r>
              <a:rPr lang="pt-BR" noProof="0" dirty="0" smtClean="0"/>
              <a:t>Medidas interinas de redução de risco (25)</a:t>
            </a:r>
            <a:endParaRPr lang="pt-BR" noProof="0" dirty="0"/>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74638"/>
            <a:ext cx="8686800" cy="1143000"/>
          </a:xfrm>
        </p:spPr>
        <p:txBody>
          <a:bodyPr/>
          <a:lstStyle/>
          <a:p>
            <a:r>
              <a:rPr lang="pt-BR" sz="4000" dirty="0" smtClean="0"/>
              <a:t>Cartão de Pontuação</a:t>
            </a:r>
            <a:r>
              <a:rPr lang="pt-BR" sz="4000" i="1" dirty="0" smtClean="0"/>
              <a:t> </a:t>
            </a:r>
            <a:r>
              <a:rPr lang="pt-BR" sz="4000" dirty="0" smtClean="0"/>
              <a:t>de </a:t>
            </a:r>
            <a:r>
              <a:rPr lang="pt-BR" sz="4000" dirty="0"/>
              <a:t>Segurança de Barragens (Ficha de Avaliação)</a:t>
            </a:r>
            <a:endParaRPr lang="pt-BR" sz="4000" noProof="0" dirty="0"/>
          </a:p>
        </p:txBody>
      </p:sp>
      <p:sp>
        <p:nvSpPr>
          <p:cNvPr id="3" name="Content Placeholder 2"/>
          <p:cNvSpPr>
            <a:spLocks noGrp="1"/>
          </p:cNvSpPr>
          <p:nvPr>
            <p:ph idx="1"/>
          </p:nvPr>
        </p:nvSpPr>
        <p:spPr/>
        <p:txBody>
          <a:bodyPr/>
          <a:lstStyle/>
          <a:p>
            <a:r>
              <a:rPr lang="pt-BR" sz="2800" noProof="0" dirty="0" smtClean="0"/>
              <a:t>Gerado a partir do dado de entrada do  Distrito ao DSPMT</a:t>
            </a:r>
          </a:p>
          <a:p>
            <a:r>
              <a:rPr lang="pt-BR" sz="2800" noProof="0" dirty="0" smtClean="0"/>
              <a:t>Avalia o programa com base em cada barragem</a:t>
            </a:r>
          </a:p>
          <a:p>
            <a:r>
              <a:rPr lang="pt-BR" sz="2800" noProof="0" dirty="0" smtClean="0"/>
              <a:t>Realiza análise de tendência</a:t>
            </a:r>
          </a:p>
          <a:p>
            <a:r>
              <a:rPr lang="pt-BR" sz="2800" noProof="0" dirty="0" smtClean="0"/>
              <a:t>Chama atenção para as realizações do Programa e documenta áreas que precisam de melhorias</a:t>
            </a:r>
          </a:p>
          <a:p>
            <a:r>
              <a:rPr lang="pt-BR" sz="2800" noProof="0" dirty="0" smtClean="0"/>
              <a:t>Revisão trimestral nos trabalhos civis do </a:t>
            </a:r>
            <a:r>
              <a:rPr lang="pt-BR" sz="2800" noProof="0" dirty="0" err="1" smtClean="0"/>
              <a:t>DMRs</a:t>
            </a:r>
            <a:r>
              <a:rPr lang="pt-BR" sz="2800" noProof="0" dirty="0" smtClean="0"/>
              <a:t> e nos encontros da Comissão de Segurança de Barragens </a:t>
            </a:r>
            <a:endParaRPr lang="pt-BR" sz="2800" noProof="0" dirty="0"/>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p:cNvGraphicFramePr>
            <a:graphicFrameLocks noGrp="1"/>
          </p:cNvGraphicFramePr>
          <p:nvPr>
            <p:extLst>
              <p:ext uri="{D42A27DB-BD31-4B8C-83A1-F6EECF244321}">
                <p14:modId xmlns:p14="http://schemas.microsoft.com/office/powerpoint/2010/main" val="4252810153"/>
              </p:ext>
            </p:extLst>
          </p:nvPr>
        </p:nvGraphicFramePr>
        <p:xfrm>
          <a:off x="1066800" y="495300"/>
          <a:ext cx="6553200" cy="5776640"/>
        </p:xfrm>
        <a:graphic>
          <a:graphicData uri="http://schemas.openxmlformats.org/drawingml/2006/table">
            <a:tbl>
              <a:tblPr/>
              <a:tblGrid>
                <a:gridCol w="6107334"/>
                <a:gridCol w="445866"/>
              </a:tblGrid>
              <a:tr h="243165">
                <a:tc gridSpan="2">
                  <a:txBody>
                    <a:bodyPr/>
                    <a:lstStyle/>
                    <a:p>
                      <a:pPr algn="ctr" fontAlgn="ctr"/>
                      <a:r>
                        <a:rPr lang="en-US" sz="1400" b="1" i="0" u="none" strike="noStrike" dirty="0">
                          <a:solidFill>
                            <a:srgbClr val="000000"/>
                          </a:solidFill>
                          <a:latin typeface="Calibri"/>
                        </a:rPr>
                        <a:t>DSPMT </a:t>
                      </a:r>
                      <a:r>
                        <a:rPr lang="en-US" sz="1400" b="1" i="0" u="none" strike="noStrike" dirty="0" err="1" smtClean="0">
                          <a:solidFill>
                            <a:srgbClr val="000000"/>
                          </a:solidFill>
                          <a:latin typeface="Calibri"/>
                        </a:rPr>
                        <a:t>Perguntas</a:t>
                      </a:r>
                      <a:r>
                        <a:rPr lang="en-US" sz="1400" b="1" i="0" u="none" strike="noStrike" baseline="0" dirty="0" smtClean="0">
                          <a:solidFill>
                            <a:srgbClr val="000000"/>
                          </a:solidFill>
                          <a:latin typeface="Calibri"/>
                        </a:rPr>
                        <a:t> e </a:t>
                      </a:r>
                      <a:r>
                        <a:rPr lang="en-US" sz="1400" b="1" i="0" u="none" strike="noStrike" baseline="0" dirty="0" err="1" smtClean="0">
                          <a:solidFill>
                            <a:srgbClr val="000000"/>
                          </a:solidFill>
                          <a:latin typeface="Calibri"/>
                        </a:rPr>
                        <a:t>Valores</a:t>
                      </a:r>
                      <a:r>
                        <a:rPr lang="en-US" sz="1400" b="1" i="0" u="none" strike="noStrike" baseline="0" dirty="0" smtClean="0">
                          <a:solidFill>
                            <a:srgbClr val="000000"/>
                          </a:solidFill>
                          <a:latin typeface="Calibri"/>
                        </a:rPr>
                        <a:t> do </a:t>
                      </a:r>
                      <a:r>
                        <a:rPr lang="en-US" sz="1400" b="1" i="0" u="none" strike="noStrike" baseline="0" dirty="0" err="1" smtClean="0">
                          <a:solidFill>
                            <a:srgbClr val="000000"/>
                          </a:solidFill>
                          <a:latin typeface="Calibri"/>
                        </a:rPr>
                        <a:t>Cartão</a:t>
                      </a:r>
                      <a:r>
                        <a:rPr lang="en-US" sz="1400" b="1" i="0" u="none" strike="noStrike" baseline="0" dirty="0" smtClean="0">
                          <a:solidFill>
                            <a:srgbClr val="000000"/>
                          </a:solidFill>
                          <a:latin typeface="Calibri"/>
                        </a:rPr>
                        <a:t> de </a:t>
                      </a:r>
                      <a:r>
                        <a:rPr lang="en-US" sz="1400" b="1" i="0" u="none" strike="noStrike" baseline="0" dirty="0" err="1" smtClean="0">
                          <a:solidFill>
                            <a:srgbClr val="000000"/>
                          </a:solidFill>
                          <a:latin typeface="Calibri"/>
                        </a:rPr>
                        <a:t>Pontuação</a:t>
                      </a:r>
                      <a:endParaRPr lang="en-US" sz="1400" b="1" i="0" u="none" strike="noStrike" dirty="0">
                        <a:solidFill>
                          <a:srgbClr val="000000"/>
                        </a:solidFill>
                        <a:latin typeface="Calibri"/>
                      </a:endParaRPr>
                    </a:p>
                  </a:txBody>
                  <a:tcPr marL="5335" marR="5335" marT="5335" marB="0" anchor="ctr">
                    <a:lnL w="12700" cap="flat" cmpd="sng" algn="ctr">
                      <a:solidFill>
                        <a:srgbClr val="000066"/>
                      </a:solidFill>
                      <a:prstDash val="solid"/>
                      <a:round/>
                      <a:headEnd type="none" w="med" len="med"/>
                      <a:tailEnd type="none" w="med" len="med"/>
                    </a:lnL>
                    <a:lnR w="12700" cap="flat" cmpd="sng" algn="ctr">
                      <a:solidFill>
                        <a:srgbClr val="000066"/>
                      </a:solidFill>
                      <a:prstDash val="solid"/>
                      <a:round/>
                      <a:headEnd type="none" w="med" len="med"/>
                      <a:tailEnd type="none" w="med" len="med"/>
                    </a:lnR>
                    <a:lnT w="12700" cap="flat" cmpd="sng" algn="ctr">
                      <a:solidFill>
                        <a:srgbClr val="000066"/>
                      </a:solidFill>
                      <a:prstDash val="solid"/>
                      <a:round/>
                      <a:headEnd type="none" w="med" len="med"/>
                      <a:tailEnd type="none" w="med" len="med"/>
                    </a:lnT>
                    <a:lnB w="12700" cap="flat" cmpd="sng" algn="ctr">
                      <a:solidFill>
                        <a:srgbClr val="000066"/>
                      </a:solidFill>
                      <a:prstDash val="solid"/>
                      <a:round/>
                      <a:headEnd type="none" w="med" len="med"/>
                      <a:tailEnd type="none" w="med" len="med"/>
                    </a:lnB>
                    <a:solidFill>
                      <a:srgbClr val="DBE5F1"/>
                    </a:solidFill>
                  </a:tcPr>
                </a:tc>
                <a:tc hMerge="1">
                  <a:txBody>
                    <a:bodyPr/>
                    <a:lstStyle/>
                    <a:p>
                      <a:endParaRPr lang="en-US"/>
                    </a:p>
                  </a:txBody>
                  <a:tcPr/>
                </a:tc>
              </a:tr>
              <a:tr h="243165">
                <a:tc>
                  <a:txBody>
                    <a:bodyPr/>
                    <a:lstStyle/>
                    <a:p>
                      <a:pPr algn="l" fontAlgn="ctr"/>
                      <a:r>
                        <a:rPr lang="en-US" sz="1400" b="1" i="0" u="none" strike="noStrike" baseline="0" dirty="0" err="1" smtClean="0">
                          <a:solidFill>
                            <a:srgbClr val="000000"/>
                          </a:solidFill>
                          <a:latin typeface="Calibri"/>
                        </a:rPr>
                        <a:t>Pessoal</a:t>
                      </a:r>
                      <a:r>
                        <a:rPr lang="en-US" sz="1400" b="1" i="0" u="none" strike="noStrike" baseline="0" dirty="0" smtClean="0">
                          <a:solidFill>
                            <a:srgbClr val="000000"/>
                          </a:solidFill>
                          <a:latin typeface="Calibri"/>
                        </a:rPr>
                        <a:t> e </a:t>
                      </a:r>
                      <a:r>
                        <a:rPr lang="en-US" sz="1400" b="1" i="0" u="none" strike="noStrike" baseline="0" dirty="0" err="1" smtClean="0">
                          <a:solidFill>
                            <a:srgbClr val="000000"/>
                          </a:solidFill>
                          <a:latin typeface="Calibri"/>
                        </a:rPr>
                        <a:t>Recursos</a:t>
                      </a:r>
                      <a:r>
                        <a:rPr lang="en-US" sz="1400" b="1" i="0" u="none" strike="noStrike" baseline="0" dirty="0" smtClean="0">
                          <a:solidFill>
                            <a:srgbClr val="000000"/>
                          </a:solidFill>
                          <a:latin typeface="Calibri"/>
                        </a:rPr>
                        <a:t>  </a:t>
                      </a:r>
                      <a:r>
                        <a:rPr lang="en-US" sz="1400" b="1" i="0" u="none" strike="noStrike" dirty="0" smtClean="0">
                          <a:solidFill>
                            <a:srgbClr val="000000"/>
                          </a:solidFill>
                          <a:latin typeface="Calibri"/>
                        </a:rPr>
                        <a:t>– </a:t>
                      </a:r>
                      <a:r>
                        <a:rPr lang="en-US" sz="1400" b="1" i="0" u="none" strike="noStrike" dirty="0" err="1" smtClean="0">
                          <a:solidFill>
                            <a:srgbClr val="000000"/>
                          </a:solidFill>
                          <a:latin typeface="Calibri"/>
                        </a:rPr>
                        <a:t>Pontuação</a:t>
                      </a:r>
                      <a:r>
                        <a:rPr lang="en-US" sz="1400" b="1" i="0" u="none" strike="noStrike" dirty="0" smtClean="0">
                          <a:solidFill>
                            <a:srgbClr val="000000"/>
                          </a:solidFill>
                          <a:latin typeface="Calibri"/>
                        </a:rPr>
                        <a:t> </a:t>
                      </a:r>
                      <a:r>
                        <a:rPr lang="en-US" sz="1400" b="1" i="0" u="none" strike="noStrike" dirty="0" err="1" smtClean="0">
                          <a:solidFill>
                            <a:srgbClr val="000000"/>
                          </a:solidFill>
                          <a:latin typeface="Calibri"/>
                        </a:rPr>
                        <a:t>Máxima</a:t>
                      </a:r>
                      <a:r>
                        <a:rPr lang="en-US" sz="1400" b="1" i="0" u="none" strike="noStrike" dirty="0" smtClean="0">
                          <a:solidFill>
                            <a:srgbClr val="000000"/>
                          </a:solidFill>
                          <a:latin typeface="Calibri"/>
                        </a:rPr>
                        <a:t>: </a:t>
                      </a:r>
                      <a:r>
                        <a:rPr lang="en-US" sz="1400" b="1" i="0" u="none" strike="noStrike" dirty="0" smtClean="0">
                          <a:solidFill>
                            <a:schemeClr val="tx1"/>
                          </a:solidFill>
                          <a:latin typeface="Calibri"/>
                        </a:rPr>
                        <a:t>2</a:t>
                      </a:r>
                      <a:endParaRPr lang="en-US" sz="1400" b="1" i="0" u="none" strike="noStrike" dirty="0">
                        <a:solidFill>
                          <a:schemeClr val="tx1"/>
                        </a:solidFill>
                        <a:latin typeface="Calibri"/>
                      </a:endParaRPr>
                    </a:p>
                  </a:txBody>
                  <a:tcPr marR="5335" marT="5335" marB="0" anchor="ctr">
                    <a:lnL w="12700" cap="flat" cmpd="sng" algn="ctr">
                      <a:solidFill>
                        <a:srgbClr val="000066"/>
                      </a:solidFill>
                      <a:prstDash val="solid"/>
                      <a:round/>
                      <a:headEnd type="none" w="med" len="med"/>
                      <a:tailEnd type="none" w="med" len="med"/>
                    </a:lnL>
                    <a:lnR w="12700" cap="flat" cmpd="sng" algn="ctr">
                      <a:solidFill>
                        <a:srgbClr val="000066"/>
                      </a:solidFill>
                      <a:prstDash val="solid"/>
                      <a:round/>
                      <a:headEnd type="none" w="med" len="med"/>
                      <a:tailEnd type="none" w="med" len="med"/>
                    </a:lnR>
                    <a:lnT w="12700" cap="flat" cmpd="sng" algn="ctr">
                      <a:solidFill>
                        <a:srgbClr val="000066"/>
                      </a:solidFill>
                      <a:prstDash val="solid"/>
                      <a:round/>
                      <a:headEnd type="none" w="med" len="med"/>
                      <a:tailEnd type="none" w="med" len="med"/>
                    </a:lnT>
                    <a:lnB w="12700" cap="flat" cmpd="sng" algn="ctr">
                      <a:solidFill>
                        <a:srgbClr val="000066"/>
                      </a:solidFill>
                      <a:prstDash val="solid"/>
                      <a:round/>
                      <a:headEnd type="none" w="med" len="med"/>
                      <a:tailEnd type="none" w="med" len="med"/>
                    </a:lnB>
                    <a:solidFill>
                      <a:srgbClr val="F2DDDC"/>
                    </a:solidFill>
                  </a:tcPr>
                </a:tc>
                <a:tc>
                  <a:txBody>
                    <a:bodyPr/>
                    <a:lstStyle/>
                    <a:p>
                      <a:pPr algn="ctr" fontAlgn="ctr"/>
                      <a:r>
                        <a:rPr lang="en-US" sz="1400" b="1" i="0" u="none" strike="noStrike">
                          <a:solidFill>
                            <a:srgbClr val="000000"/>
                          </a:solidFill>
                          <a:latin typeface="Calibri"/>
                        </a:rPr>
                        <a:t> </a:t>
                      </a:r>
                    </a:p>
                  </a:txBody>
                  <a:tcPr marL="5335" marR="5335" marT="5335" marB="0" anchor="ctr">
                    <a:lnL w="12700" cap="flat" cmpd="sng" algn="ctr">
                      <a:solidFill>
                        <a:srgbClr val="000066"/>
                      </a:solidFill>
                      <a:prstDash val="solid"/>
                      <a:round/>
                      <a:headEnd type="none" w="med" len="med"/>
                      <a:tailEnd type="none" w="med" len="med"/>
                    </a:lnL>
                    <a:lnR w="12700" cap="flat" cmpd="sng" algn="ctr">
                      <a:solidFill>
                        <a:srgbClr val="000066"/>
                      </a:solidFill>
                      <a:prstDash val="solid"/>
                      <a:round/>
                      <a:headEnd type="none" w="med" len="med"/>
                      <a:tailEnd type="none" w="med" len="med"/>
                    </a:lnR>
                    <a:lnT w="12700" cap="flat" cmpd="sng" algn="ctr">
                      <a:solidFill>
                        <a:srgbClr val="000066"/>
                      </a:solidFill>
                      <a:prstDash val="solid"/>
                      <a:round/>
                      <a:headEnd type="none" w="med" len="med"/>
                      <a:tailEnd type="none" w="med" len="med"/>
                    </a:lnT>
                    <a:lnB w="12700" cap="flat" cmpd="sng" algn="ctr">
                      <a:solidFill>
                        <a:srgbClr val="000066"/>
                      </a:solidFill>
                      <a:prstDash val="solid"/>
                      <a:round/>
                      <a:headEnd type="none" w="med" len="med"/>
                      <a:tailEnd type="none" w="med" len="med"/>
                    </a:lnB>
                    <a:solidFill>
                      <a:srgbClr val="F2DDDC"/>
                    </a:solidFill>
                  </a:tcPr>
                </a:tc>
              </a:tr>
              <a:tr h="480398">
                <a:tc>
                  <a:txBody>
                    <a:bodyPr/>
                    <a:lstStyle/>
                    <a:p>
                      <a:pPr algn="l" fontAlgn="ctr"/>
                      <a:r>
                        <a:rPr lang="en-US" sz="1400" b="0" i="0" u="none" strike="noStrike" dirty="0" err="1" smtClean="0">
                          <a:solidFill>
                            <a:srgbClr val="000000"/>
                          </a:solidFill>
                          <a:latin typeface="Calibri"/>
                        </a:rPr>
                        <a:t>Estão</a:t>
                      </a:r>
                      <a:r>
                        <a:rPr lang="en-US" sz="1400" b="0" i="0" u="none" strike="noStrike" dirty="0" smtClean="0">
                          <a:solidFill>
                            <a:srgbClr val="000000"/>
                          </a:solidFill>
                          <a:latin typeface="Calibri"/>
                        </a:rPr>
                        <a:t> </a:t>
                      </a:r>
                      <a:r>
                        <a:rPr lang="en-US" sz="1400" b="0" i="0" u="none" strike="noStrike" dirty="0" err="1" smtClean="0">
                          <a:solidFill>
                            <a:srgbClr val="000000"/>
                          </a:solidFill>
                          <a:latin typeface="Calibri"/>
                        </a:rPr>
                        <a:t>sendo</a:t>
                      </a:r>
                      <a:r>
                        <a:rPr lang="en-US" sz="1400" b="0" i="0" u="none" strike="noStrike" dirty="0" smtClean="0">
                          <a:solidFill>
                            <a:srgbClr val="000000"/>
                          </a:solidFill>
                          <a:latin typeface="Calibri"/>
                        </a:rPr>
                        <a:t> </a:t>
                      </a:r>
                      <a:r>
                        <a:rPr lang="en-US" sz="1400" b="0" i="0" u="none" strike="noStrike" dirty="0" err="1" smtClean="0">
                          <a:solidFill>
                            <a:srgbClr val="000000"/>
                          </a:solidFill>
                          <a:latin typeface="Calibri"/>
                        </a:rPr>
                        <a:t>recebidos</a:t>
                      </a:r>
                      <a:r>
                        <a:rPr lang="en-US" sz="1400" b="0" i="0" u="none" strike="noStrike" dirty="0" smtClean="0">
                          <a:solidFill>
                            <a:srgbClr val="000000"/>
                          </a:solidFill>
                          <a:latin typeface="Calibri"/>
                        </a:rPr>
                        <a:t>  </a:t>
                      </a:r>
                      <a:r>
                        <a:rPr lang="en-US" sz="1400" b="0" i="0" u="none" strike="noStrike" dirty="0" err="1" smtClean="0">
                          <a:solidFill>
                            <a:srgbClr val="000000"/>
                          </a:solidFill>
                          <a:latin typeface="Calibri"/>
                        </a:rPr>
                        <a:t>recursos</a:t>
                      </a:r>
                      <a:r>
                        <a:rPr lang="en-US" sz="1400" b="0" i="0" u="none" strike="noStrike" dirty="0" smtClean="0">
                          <a:solidFill>
                            <a:srgbClr val="000000"/>
                          </a:solidFill>
                          <a:latin typeface="Calibri"/>
                        </a:rPr>
                        <a:t> </a:t>
                      </a:r>
                      <a:r>
                        <a:rPr lang="en-US" sz="1400" b="0" i="0" u="none" strike="noStrike" dirty="0" err="1" smtClean="0">
                          <a:solidFill>
                            <a:srgbClr val="000000"/>
                          </a:solidFill>
                          <a:latin typeface="Calibri"/>
                        </a:rPr>
                        <a:t>suficientes</a:t>
                      </a:r>
                      <a:r>
                        <a:rPr lang="en-US" sz="1400" b="0" i="0" u="none" strike="noStrike" dirty="0" smtClean="0">
                          <a:solidFill>
                            <a:srgbClr val="000000"/>
                          </a:solidFill>
                          <a:latin typeface="Calibri"/>
                        </a:rPr>
                        <a:t> </a:t>
                      </a:r>
                      <a:r>
                        <a:rPr lang="en-US" sz="1400" b="0" i="0" u="none" strike="noStrike" dirty="0" err="1" smtClean="0">
                          <a:solidFill>
                            <a:srgbClr val="000000"/>
                          </a:solidFill>
                          <a:latin typeface="Calibri"/>
                        </a:rPr>
                        <a:t>anuais</a:t>
                      </a:r>
                      <a:r>
                        <a:rPr lang="en-US" sz="1400" b="0" i="0" u="none" strike="noStrike" dirty="0" smtClean="0">
                          <a:solidFill>
                            <a:srgbClr val="000000"/>
                          </a:solidFill>
                          <a:latin typeface="Calibri"/>
                        </a:rPr>
                        <a:t>, </a:t>
                      </a:r>
                      <a:r>
                        <a:rPr lang="en-US" sz="1400" b="0" i="0" u="none" strike="noStrike" dirty="0" err="1" smtClean="0">
                          <a:solidFill>
                            <a:srgbClr val="000000"/>
                          </a:solidFill>
                          <a:latin typeface="Calibri"/>
                        </a:rPr>
                        <a:t>como</a:t>
                      </a:r>
                      <a:r>
                        <a:rPr lang="en-US" sz="1400" b="0" i="0" u="none" strike="noStrike" baseline="0" dirty="0" smtClean="0">
                          <a:solidFill>
                            <a:srgbClr val="000000"/>
                          </a:solidFill>
                          <a:latin typeface="Calibri"/>
                        </a:rPr>
                        <a:t> </a:t>
                      </a:r>
                      <a:r>
                        <a:rPr lang="en-US" sz="1400" b="0" i="0" u="none" strike="noStrike" baseline="0" dirty="0" err="1" smtClean="0">
                          <a:solidFill>
                            <a:srgbClr val="000000"/>
                          </a:solidFill>
                          <a:latin typeface="Calibri"/>
                        </a:rPr>
                        <a:t>estabelecido</a:t>
                      </a:r>
                      <a:r>
                        <a:rPr lang="en-US" sz="1400" b="0" i="0" u="none" strike="noStrike" baseline="0" dirty="0" smtClean="0">
                          <a:solidFill>
                            <a:srgbClr val="000000"/>
                          </a:solidFill>
                          <a:latin typeface="Calibri"/>
                        </a:rPr>
                        <a:t>, </a:t>
                      </a:r>
                      <a:r>
                        <a:rPr lang="en-US" sz="1400" b="0" i="0" u="none" strike="noStrike" baseline="0" dirty="0" err="1" smtClean="0">
                          <a:solidFill>
                            <a:srgbClr val="000000"/>
                          </a:solidFill>
                          <a:latin typeface="Calibri"/>
                        </a:rPr>
                        <a:t>para</a:t>
                      </a:r>
                      <a:r>
                        <a:rPr lang="en-US" sz="1400" b="0" i="0" u="none" strike="noStrike" baseline="0" dirty="0" smtClean="0">
                          <a:solidFill>
                            <a:srgbClr val="000000"/>
                          </a:solidFill>
                          <a:latin typeface="Calibri"/>
                        </a:rPr>
                        <a:t> as </a:t>
                      </a:r>
                      <a:r>
                        <a:rPr lang="en-US" sz="1400" b="0" i="0" u="none" strike="noStrike" baseline="0" dirty="0" err="1" smtClean="0">
                          <a:solidFill>
                            <a:srgbClr val="000000"/>
                          </a:solidFill>
                          <a:latin typeface="Calibri"/>
                        </a:rPr>
                        <a:t>atividades</a:t>
                      </a:r>
                      <a:r>
                        <a:rPr lang="en-US" sz="1400" b="0" i="0" u="none" strike="noStrike" baseline="0" dirty="0" smtClean="0">
                          <a:solidFill>
                            <a:srgbClr val="000000"/>
                          </a:solidFill>
                          <a:latin typeface="Calibri"/>
                        </a:rPr>
                        <a:t> de </a:t>
                      </a:r>
                      <a:r>
                        <a:rPr lang="en-US" sz="1400" b="0" i="0" u="none" strike="noStrike" baseline="0" dirty="0" err="1" smtClean="0">
                          <a:solidFill>
                            <a:srgbClr val="000000"/>
                          </a:solidFill>
                          <a:latin typeface="Calibri"/>
                        </a:rPr>
                        <a:t>rotina</a:t>
                      </a:r>
                      <a:r>
                        <a:rPr lang="en-US" sz="1400" b="0" i="0" u="none" strike="noStrike" baseline="0" dirty="0" smtClean="0">
                          <a:solidFill>
                            <a:srgbClr val="000000"/>
                          </a:solidFill>
                          <a:latin typeface="Calibri"/>
                        </a:rPr>
                        <a:t> de </a:t>
                      </a:r>
                      <a:r>
                        <a:rPr lang="en-US" sz="1400" b="0" i="0" u="none" strike="noStrike" baseline="0" dirty="0" err="1" smtClean="0">
                          <a:solidFill>
                            <a:srgbClr val="000000"/>
                          </a:solidFill>
                          <a:latin typeface="Calibri"/>
                        </a:rPr>
                        <a:t>Engenharia</a:t>
                      </a:r>
                      <a:r>
                        <a:rPr lang="en-US" sz="1400" b="0" i="0" u="none" strike="noStrike" baseline="0" dirty="0" smtClean="0">
                          <a:solidFill>
                            <a:srgbClr val="000000"/>
                          </a:solidFill>
                          <a:latin typeface="Calibri"/>
                        </a:rPr>
                        <a:t> de SB</a:t>
                      </a:r>
                      <a:r>
                        <a:rPr lang="en-US" sz="1400" b="0" i="0" u="none" strike="noStrike" dirty="0" smtClean="0">
                          <a:solidFill>
                            <a:srgbClr val="000000"/>
                          </a:solidFill>
                          <a:latin typeface="Calibri"/>
                        </a:rPr>
                        <a:t>?</a:t>
                      </a:r>
                      <a:endParaRPr lang="en-US" sz="1400" b="0" i="0" u="none" strike="noStrike" dirty="0">
                        <a:solidFill>
                          <a:srgbClr val="000000"/>
                        </a:solidFill>
                        <a:latin typeface="Calibri"/>
                      </a:endParaRPr>
                    </a:p>
                  </a:txBody>
                  <a:tcPr marR="5335" marT="5335" marB="0" anchor="ctr">
                    <a:lnL w="12700" cap="flat" cmpd="sng" algn="ctr">
                      <a:solidFill>
                        <a:srgbClr val="000066"/>
                      </a:solidFill>
                      <a:prstDash val="solid"/>
                      <a:round/>
                      <a:headEnd type="none" w="med" len="med"/>
                      <a:tailEnd type="none" w="med" len="med"/>
                    </a:lnL>
                    <a:lnR w="12700" cap="flat" cmpd="sng" algn="ctr">
                      <a:solidFill>
                        <a:srgbClr val="000066"/>
                      </a:solidFill>
                      <a:prstDash val="solid"/>
                      <a:round/>
                      <a:headEnd type="none" w="med" len="med"/>
                      <a:tailEnd type="none" w="med" len="med"/>
                    </a:lnR>
                    <a:lnT w="12700" cap="flat" cmpd="sng" algn="ctr">
                      <a:solidFill>
                        <a:srgbClr val="000066"/>
                      </a:solidFill>
                      <a:prstDash val="solid"/>
                      <a:round/>
                      <a:headEnd type="none" w="med" len="med"/>
                      <a:tailEnd type="none" w="med" len="med"/>
                    </a:lnT>
                    <a:lnB w="6350" cap="flat" cmpd="sng" algn="ctr">
                      <a:solidFill>
                        <a:srgbClr val="000066"/>
                      </a:solidFill>
                      <a:prstDash val="solid"/>
                      <a:round/>
                      <a:headEnd type="none" w="med" len="med"/>
                      <a:tailEnd type="none" w="med" len="med"/>
                    </a:lnB>
                  </a:tcPr>
                </a:tc>
                <a:tc>
                  <a:txBody>
                    <a:bodyPr/>
                    <a:lstStyle/>
                    <a:p>
                      <a:pPr algn="ctr" fontAlgn="ctr"/>
                      <a:r>
                        <a:rPr lang="en-US" sz="1400" b="0" i="0" u="none" strike="noStrike" dirty="0" smtClean="0">
                          <a:solidFill>
                            <a:schemeClr val="tx1"/>
                          </a:solidFill>
                          <a:latin typeface="Calibri"/>
                        </a:rPr>
                        <a:t>1</a:t>
                      </a:r>
                      <a:endParaRPr lang="en-US" sz="1400" b="0" i="0" u="none" strike="noStrike" dirty="0">
                        <a:solidFill>
                          <a:schemeClr val="tx1"/>
                        </a:solidFill>
                        <a:latin typeface="Calibri"/>
                      </a:endParaRPr>
                    </a:p>
                  </a:txBody>
                  <a:tcPr marL="5335" marR="5335" marT="5335" marB="0" anchor="ctr">
                    <a:lnL w="12700" cap="flat" cmpd="sng" algn="ctr">
                      <a:solidFill>
                        <a:srgbClr val="000066"/>
                      </a:solidFill>
                      <a:prstDash val="solid"/>
                      <a:round/>
                      <a:headEnd type="none" w="med" len="med"/>
                      <a:tailEnd type="none" w="med" len="med"/>
                    </a:lnL>
                    <a:lnR w="12700" cap="flat" cmpd="sng" algn="ctr">
                      <a:solidFill>
                        <a:srgbClr val="000066"/>
                      </a:solidFill>
                      <a:prstDash val="solid"/>
                      <a:round/>
                      <a:headEnd type="none" w="med" len="med"/>
                      <a:tailEnd type="none" w="med" len="med"/>
                    </a:lnR>
                    <a:lnT w="12700" cap="flat" cmpd="sng" algn="ctr">
                      <a:solidFill>
                        <a:srgbClr val="000066"/>
                      </a:solidFill>
                      <a:prstDash val="solid"/>
                      <a:round/>
                      <a:headEnd type="none" w="med" len="med"/>
                      <a:tailEnd type="none" w="med" len="med"/>
                    </a:lnT>
                    <a:lnB w="6350" cap="flat" cmpd="sng" algn="ctr">
                      <a:solidFill>
                        <a:srgbClr val="000066"/>
                      </a:solidFill>
                      <a:prstDash val="solid"/>
                      <a:round/>
                      <a:headEnd type="none" w="med" len="med"/>
                      <a:tailEnd type="none" w="med" len="med"/>
                    </a:lnB>
                  </a:tcPr>
                </a:tc>
              </a:tr>
              <a:tr h="480398">
                <a:tc>
                  <a:txBody>
                    <a:bodyPr/>
                    <a:lstStyle/>
                    <a:p>
                      <a:pPr algn="l" fontAlgn="ctr"/>
                      <a:r>
                        <a:rPr lang="en-US" sz="1400" b="0" i="0" u="none" strike="noStrike" dirty="0" err="1" smtClean="0">
                          <a:solidFill>
                            <a:srgbClr val="000000"/>
                          </a:solidFill>
                          <a:latin typeface="Calibri"/>
                        </a:rPr>
                        <a:t>Existem</a:t>
                      </a:r>
                      <a:r>
                        <a:rPr lang="en-US" sz="1400" b="0" i="0" u="none" strike="noStrike" dirty="0" smtClean="0">
                          <a:solidFill>
                            <a:srgbClr val="000000"/>
                          </a:solidFill>
                          <a:latin typeface="Calibri"/>
                        </a:rPr>
                        <a:t> </a:t>
                      </a:r>
                      <a:r>
                        <a:rPr lang="en-US" sz="1400" b="0" i="0" u="none" strike="noStrike" dirty="0" err="1" smtClean="0">
                          <a:solidFill>
                            <a:srgbClr val="000000"/>
                          </a:solidFill>
                          <a:latin typeface="Calibri"/>
                        </a:rPr>
                        <a:t>recursos</a:t>
                      </a:r>
                      <a:r>
                        <a:rPr lang="en-US" sz="1400" b="0" i="0" u="none" strike="noStrike" dirty="0" smtClean="0">
                          <a:solidFill>
                            <a:srgbClr val="000000"/>
                          </a:solidFill>
                          <a:latin typeface="Calibri"/>
                        </a:rPr>
                        <a:t> </a:t>
                      </a:r>
                      <a:r>
                        <a:rPr lang="en-US" sz="1400" b="0" i="0" u="none" strike="noStrike" dirty="0" err="1" smtClean="0">
                          <a:solidFill>
                            <a:srgbClr val="000000"/>
                          </a:solidFill>
                          <a:latin typeface="Calibri"/>
                        </a:rPr>
                        <a:t>internos</a:t>
                      </a:r>
                      <a:r>
                        <a:rPr lang="en-US" sz="1400" b="0" i="0" u="none" strike="noStrike" dirty="0" smtClean="0">
                          <a:solidFill>
                            <a:srgbClr val="000000"/>
                          </a:solidFill>
                          <a:latin typeface="Calibri"/>
                        </a:rPr>
                        <a:t> </a:t>
                      </a:r>
                      <a:r>
                        <a:rPr lang="en-US" sz="1400" b="0" i="0" u="none" strike="noStrike" dirty="0" err="1" smtClean="0">
                          <a:solidFill>
                            <a:srgbClr val="000000"/>
                          </a:solidFill>
                          <a:latin typeface="Calibri"/>
                        </a:rPr>
                        <a:t>suficientes</a:t>
                      </a:r>
                      <a:r>
                        <a:rPr lang="en-US" sz="1400" b="0" i="0" u="none" strike="noStrike" dirty="0" smtClean="0">
                          <a:solidFill>
                            <a:srgbClr val="000000"/>
                          </a:solidFill>
                          <a:latin typeface="Calibri"/>
                        </a:rPr>
                        <a:t> </a:t>
                      </a:r>
                      <a:r>
                        <a:rPr lang="en-US" sz="1400" b="0" i="0" u="none" strike="noStrike" dirty="0" err="1" smtClean="0">
                          <a:solidFill>
                            <a:srgbClr val="000000"/>
                          </a:solidFill>
                          <a:latin typeface="Calibri"/>
                        </a:rPr>
                        <a:t>para</a:t>
                      </a:r>
                      <a:r>
                        <a:rPr lang="en-US" sz="1400" b="0" i="0" u="none" strike="noStrike" dirty="0" smtClean="0">
                          <a:solidFill>
                            <a:srgbClr val="000000"/>
                          </a:solidFill>
                          <a:latin typeface="Calibri"/>
                        </a:rPr>
                        <a:t> </a:t>
                      </a:r>
                      <a:r>
                        <a:rPr lang="en-US" sz="1400" b="0" i="0" u="none" strike="noStrike" dirty="0" err="1" smtClean="0">
                          <a:solidFill>
                            <a:srgbClr val="000000"/>
                          </a:solidFill>
                          <a:latin typeface="Calibri"/>
                        </a:rPr>
                        <a:t>Segurança</a:t>
                      </a:r>
                      <a:r>
                        <a:rPr lang="en-US" sz="1400" b="0" i="0" u="none" strike="noStrike" dirty="0" smtClean="0">
                          <a:solidFill>
                            <a:srgbClr val="000000"/>
                          </a:solidFill>
                          <a:latin typeface="Calibri"/>
                        </a:rPr>
                        <a:t> de </a:t>
                      </a:r>
                      <a:r>
                        <a:rPr lang="en-US" sz="1400" b="0" i="0" u="none" strike="noStrike" dirty="0" err="1" smtClean="0">
                          <a:solidFill>
                            <a:srgbClr val="000000"/>
                          </a:solidFill>
                          <a:latin typeface="Calibri"/>
                        </a:rPr>
                        <a:t>Barragens</a:t>
                      </a:r>
                      <a:r>
                        <a:rPr lang="en-US" sz="1400" b="0" i="0" u="none" strike="noStrike" dirty="0" smtClean="0">
                          <a:solidFill>
                            <a:srgbClr val="000000"/>
                          </a:solidFill>
                          <a:latin typeface="Calibri"/>
                        </a:rPr>
                        <a:t> </a:t>
                      </a:r>
                      <a:r>
                        <a:rPr lang="en-US" sz="1400" b="0" i="0" u="none" strike="noStrike" dirty="0" err="1" smtClean="0">
                          <a:solidFill>
                            <a:srgbClr val="000000"/>
                          </a:solidFill>
                          <a:latin typeface="Calibri"/>
                        </a:rPr>
                        <a:t>disponíveis</a:t>
                      </a:r>
                      <a:r>
                        <a:rPr lang="en-US" sz="1400" b="0" i="0" u="none" strike="noStrike" dirty="0" smtClean="0">
                          <a:solidFill>
                            <a:srgbClr val="000000"/>
                          </a:solidFill>
                          <a:latin typeface="Calibri"/>
                        </a:rPr>
                        <a:t> </a:t>
                      </a:r>
                      <a:r>
                        <a:rPr lang="en-US" sz="1400" b="0" i="0" u="none" strike="noStrike" dirty="0" err="1" smtClean="0">
                          <a:solidFill>
                            <a:srgbClr val="000000"/>
                          </a:solidFill>
                          <a:latin typeface="Calibri"/>
                        </a:rPr>
                        <a:t>para</a:t>
                      </a:r>
                      <a:r>
                        <a:rPr lang="en-US" sz="1400" b="0" i="0" u="none" strike="noStrike" dirty="0" smtClean="0">
                          <a:solidFill>
                            <a:srgbClr val="000000"/>
                          </a:solidFill>
                          <a:latin typeface="Calibri"/>
                        </a:rPr>
                        <a:t> </a:t>
                      </a:r>
                      <a:r>
                        <a:rPr lang="en-US" sz="1400" b="0" i="0" u="none" strike="noStrike" dirty="0" err="1" smtClean="0">
                          <a:solidFill>
                            <a:srgbClr val="000000"/>
                          </a:solidFill>
                          <a:latin typeface="Calibri"/>
                        </a:rPr>
                        <a:t>realizar</a:t>
                      </a:r>
                      <a:r>
                        <a:rPr lang="en-US" sz="1400" b="0" i="0" u="none" strike="noStrike" dirty="0" smtClean="0">
                          <a:solidFill>
                            <a:srgbClr val="000000"/>
                          </a:solidFill>
                          <a:latin typeface="Calibri"/>
                        </a:rPr>
                        <a:t> as </a:t>
                      </a:r>
                      <a:r>
                        <a:rPr lang="en-US" sz="1400" b="0" i="0" u="none" strike="noStrike" dirty="0" err="1" smtClean="0">
                          <a:solidFill>
                            <a:srgbClr val="000000"/>
                          </a:solidFill>
                          <a:latin typeface="Calibri"/>
                        </a:rPr>
                        <a:t>atividades</a:t>
                      </a:r>
                      <a:r>
                        <a:rPr lang="en-US" sz="1400" b="0" i="0" u="none" strike="noStrike" dirty="0" smtClean="0">
                          <a:solidFill>
                            <a:srgbClr val="000000"/>
                          </a:solidFill>
                          <a:latin typeface="Calibri"/>
                        </a:rPr>
                        <a:t> de </a:t>
                      </a:r>
                      <a:r>
                        <a:rPr lang="en-US" sz="1400" b="0" i="0" u="none" strike="noStrike" dirty="0" err="1" smtClean="0">
                          <a:solidFill>
                            <a:srgbClr val="000000"/>
                          </a:solidFill>
                          <a:latin typeface="Calibri"/>
                        </a:rPr>
                        <a:t>rotina</a:t>
                      </a:r>
                      <a:r>
                        <a:rPr lang="en-US" sz="1400" b="0" i="0" u="none" strike="noStrike" dirty="0" smtClean="0">
                          <a:solidFill>
                            <a:srgbClr val="000000"/>
                          </a:solidFill>
                          <a:latin typeface="Calibri"/>
                        </a:rPr>
                        <a:t> de </a:t>
                      </a:r>
                      <a:r>
                        <a:rPr lang="en-US" sz="1400" b="0" i="0" u="none" strike="noStrike" dirty="0" err="1" smtClean="0">
                          <a:solidFill>
                            <a:srgbClr val="000000"/>
                          </a:solidFill>
                          <a:latin typeface="Calibri"/>
                        </a:rPr>
                        <a:t>Engenharia</a:t>
                      </a:r>
                      <a:r>
                        <a:rPr lang="en-US" sz="1400" b="0" i="0" u="none" strike="noStrike" baseline="0" dirty="0" smtClean="0">
                          <a:solidFill>
                            <a:srgbClr val="000000"/>
                          </a:solidFill>
                          <a:latin typeface="Calibri"/>
                        </a:rPr>
                        <a:t> de SB</a:t>
                      </a:r>
                      <a:r>
                        <a:rPr lang="en-US" sz="1400" b="0" i="0" u="none" strike="noStrike" dirty="0" smtClean="0">
                          <a:solidFill>
                            <a:srgbClr val="000000"/>
                          </a:solidFill>
                          <a:latin typeface="Calibri"/>
                        </a:rPr>
                        <a:t>?</a:t>
                      </a:r>
                      <a:endParaRPr lang="en-US" sz="1400" b="0" i="0" u="none" strike="noStrike" dirty="0">
                        <a:solidFill>
                          <a:srgbClr val="000000"/>
                        </a:solidFill>
                        <a:latin typeface="Calibri"/>
                      </a:endParaRPr>
                    </a:p>
                  </a:txBody>
                  <a:tcPr marR="5335" marT="5335" marB="0" anchor="ctr">
                    <a:lnL w="12700" cap="flat" cmpd="sng" algn="ctr">
                      <a:solidFill>
                        <a:srgbClr val="000066"/>
                      </a:solidFill>
                      <a:prstDash val="solid"/>
                      <a:round/>
                      <a:headEnd type="none" w="med" len="med"/>
                      <a:tailEnd type="none" w="med" len="med"/>
                    </a:lnL>
                    <a:lnR w="12700" cap="flat" cmpd="sng" algn="ctr">
                      <a:solidFill>
                        <a:srgbClr val="000066"/>
                      </a:solidFill>
                      <a:prstDash val="solid"/>
                      <a:round/>
                      <a:headEnd type="none" w="med" len="med"/>
                      <a:tailEnd type="none" w="med" len="med"/>
                    </a:lnR>
                    <a:lnT w="6350" cap="flat" cmpd="sng" algn="ctr">
                      <a:solidFill>
                        <a:srgbClr val="000066"/>
                      </a:solidFill>
                      <a:prstDash val="solid"/>
                      <a:round/>
                      <a:headEnd type="none" w="med" len="med"/>
                      <a:tailEnd type="none" w="med" len="med"/>
                    </a:lnT>
                    <a:lnB w="6350" cap="flat" cmpd="sng" algn="ctr">
                      <a:solidFill>
                        <a:srgbClr val="000066"/>
                      </a:solidFill>
                      <a:prstDash val="solid"/>
                      <a:round/>
                      <a:headEnd type="none" w="med" len="med"/>
                      <a:tailEnd type="none" w="med" len="med"/>
                    </a:lnB>
                  </a:tcPr>
                </a:tc>
                <a:tc>
                  <a:txBody>
                    <a:bodyPr/>
                    <a:lstStyle/>
                    <a:p>
                      <a:pPr algn="ctr" fontAlgn="ctr"/>
                      <a:r>
                        <a:rPr lang="en-US" sz="1400" b="0" i="0" u="none" strike="noStrike" dirty="0" smtClean="0">
                          <a:solidFill>
                            <a:schemeClr val="tx1"/>
                          </a:solidFill>
                          <a:latin typeface="Calibri"/>
                        </a:rPr>
                        <a:t>1</a:t>
                      </a:r>
                      <a:endParaRPr lang="en-US" sz="1400" b="0" i="0" u="none" strike="noStrike" dirty="0">
                        <a:solidFill>
                          <a:schemeClr val="tx1"/>
                        </a:solidFill>
                        <a:latin typeface="Calibri"/>
                      </a:endParaRPr>
                    </a:p>
                  </a:txBody>
                  <a:tcPr marL="5335" marR="5335" marT="5335" marB="0" anchor="ctr">
                    <a:lnL w="12700" cap="flat" cmpd="sng" algn="ctr">
                      <a:solidFill>
                        <a:srgbClr val="000066"/>
                      </a:solidFill>
                      <a:prstDash val="solid"/>
                      <a:round/>
                      <a:headEnd type="none" w="med" len="med"/>
                      <a:tailEnd type="none" w="med" len="med"/>
                    </a:lnL>
                    <a:lnR w="12700" cap="flat" cmpd="sng" algn="ctr">
                      <a:solidFill>
                        <a:srgbClr val="000066"/>
                      </a:solidFill>
                      <a:prstDash val="solid"/>
                      <a:round/>
                      <a:headEnd type="none" w="med" len="med"/>
                      <a:tailEnd type="none" w="med" len="med"/>
                    </a:lnR>
                    <a:lnT w="6350" cap="flat" cmpd="sng" algn="ctr">
                      <a:solidFill>
                        <a:srgbClr val="000066"/>
                      </a:solidFill>
                      <a:prstDash val="solid"/>
                      <a:round/>
                      <a:headEnd type="none" w="med" len="med"/>
                      <a:tailEnd type="none" w="med" len="med"/>
                    </a:lnT>
                    <a:lnB w="6350" cap="flat" cmpd="sng" algn="ctr">
                      <a:solidFill>
                        <a:srgbClr val="000066"/>
                      </a:solidFill>
                      <a:prstDash val="solid"/>
                      <a:round/>
                      <a:headEnd type="none" w="med" len="med"/>
                      <a:tailEnd type="none" w="med" len="med"/>
                    </a:lnB>
                  </a:tcPr>
                </a:tc>
              </a:tr>
              <a:tr h="480398">
                <a:tc>
                  <a:txBody>
                    <a:bodyPr/>
                    <a:lstStyle/>
                    <a:p>
                      <a:pPr algn="l" fontAlgn="ctr"/>
                      <a:r>
                        <a:rPr lang="en-US" sz="1400" b="0" i="0" u="none" strike="noStrike" dirty="0" smtClean="0">
                          <a:solidFill>
                            <a:srgbClr val="000000"/>
                          </a:solidFill>
                          <a:latin typeface="Calibri"/>
                        </a:rPr>
                        <a:t>As </a:t>
                      </a:r>
                      <a:r>
                        <a:rPr lang="en-US" sz="1400" b="0" i="0" u="none" strike="noStrike" dirty="0" err="1" smtClean="0">
                          <a:solidFill>
                            <a:srgbClr val="000000"/>
                          </a:solidFill>
                          <a:latin typeface="Calibri"/>
                        </a:rPr>
                        <a:t>atividades</a:t>
                      </a:r>
                      <a:r>
                        <a:rPr lang="en-US" sz="1400" b="0" i="0" u="none" strike="noStrike" dirty="0" smtClean="0">
                          <a:solidFill>
                            <a:srgbClr val="000000"/>
                          </a:solidFill>
                          <a:latin typeface="Calibri"/>
                        </a:rPr>
                        <a:t> de </a:t>
                      </a:r>
                      <a:r>
                        <a:rPr lang="en-US" sz="1400" b="0" i="0" u="none" strike="noStrike" dirty="0" err="1" smtClean="0">
                          <a:solidFill>
                            <a:srgbClr val="000000"/>
                          </a:solidFill>
                          <a:latin typeface="Calibri"/>
                        </a:rPr>
                        <a:t>rotina</a:t>
                      </a:r>
                      <a:r>
                        <a:rPr lang="en-US" sz="1400" b="0" i="0" u="none" strike="noStrike" dirty="0" smtClean="0">
                          <a:solidFill>
                            <a:srgbClr val="000000"/>
                          </a:solidFill>
                          <a:latin typeface="Calibri"/>
                        </a:rPr>
                        <a:t> de </a:t>
                      </a:r>
                      <a:r>
                        <a:rPr lang="en-US" sz="1400" b="0" i="0" u="none" strike="noStrike" dirty="0" err="1" smtClean="0">
                          <a:solidFill>
                            <a:srgbClr val="000000"/>
                          </a:solidFill>
                          <a:latin typeface="Calibri"/>
                        </a:rPr>
                        <a:t>Segurança</a:t>
                      </a:r>
                      <a:r>
                        <a:rPr lang="en-US" sz="1400" b="0" i="0" u="none" strike="noStrike" dirty="0" smtClean="0">
                          <a:solidFill>
                            <a:srgbClr val="000000"/>
                          </a:solidFill>
                          <a:latin typeface="Calibri"/>
                        </a:rPr>
                        <a:t> de </a:t>
                      </a:r>
                      <a:r>
                        <a:rPr lang="en-US" sz="1400" b="0" i="0" u="none" strike="noStrike" dirty="0" err="1" smtClean="0">
                          <a:solidFill>
                            <a:srgbClr val="000000"/>
                          </a:solidFill>
                          <a:latin typeface="Calibri"/>
                        </a:rPr>
                        <a:t>Barragens</a:t>
                      </a:r>
                      <a:r>
                        <a:rPr lang="en-US" sz="1400" b="0" i="0" u="none" strike="noStrike" dirty="0" smtClean="0">
                          <a:solidFill>
                            <a:srgbClr val="000000"/>
                          </a:solidFill>
                          <a:latin typeface="Calibri"/>
                        </a:rPr>
                        <a:t> </a:t>
                      </a:r>
                      <a:r>
                        <a:rPr lang="en-US" sz="1400" b="0" i="0" u="none" strike="noStrike" dirty="0" err="1" smtClean="0">
                          <a:solidFill>
                            <a:srgbClr val="000000"/>
                          </a:solidFill>
                          <a:latin typeface="Calibri"/>
                        </a:rPr>
                        <a:t>estão</a:t>
                      </a:r>
                      <a:r>
                        <a:rPr lang="en-US" sz="1400" b="0" i="0" u="none" strike="noStrike" baseline="0" dirty="0" smtClean="0">
                          <a:solidFill>
                            <a:srgbClr val="000000"/>
                          </a:solidFill>
                          <a:latin typeface="Calibri"/>
                        </a:rPr>
                        <a:t> </a:t>
                      </a:r>
                      <a:r>
                        <a:rPr lang="en-US" sz="1400" b="0" i="0" u="none" strike="noStrike" baseline="0" dirty="0" err="1" smtClean="0">
                          <a:solidFill>
                            <a:srgbClr val="000000"/>
                          </a:solidFill>
                          <a:latin typeface="Calibri"/>
                        </a:rPr>
                        <a:t>sendo</a:t>
                      </a:r>
                      <a:r>
                        <a:rPr lang="en-US" sz="1400" b="0" i="0" u="none" strike="noStrike" baseline="0" dirty="0" smtClean="0">
                          <a:solidFill>
                            <a:srgbClr val="000000"/>
                          </a:solidFill>
                          <a:latin typeface="Calibri"/>
                        </a:rPr>
                        <a:t> </a:t>
                      </a:r>
                      <a:r>
                        <a:rPr lang="en-US" sz="1400" b="0" i="0" u="none" strike="noStrike" baseline="0" dirty="0" err="1" smtClean="0">
                          <a:solidFill>
                            <a:srgbClr val="000000"/>
                          </a:solidFill>
                          <a:latin typeface="Calibri"/>
                        </a:rPr>
                        <a:t>suplementadas</a:t>
                      </a:r>
                      <a:r>
                        <a:rPr lang="en-US" sz="1400" b="0" i="0" u="none" strike="noStrike" baseline="0" dirty="0" smtClean="0">
                          <a:solidFill>
                            <a:srgbClr val="000000"/>
                          </a:solidFill>
                          <a:latin typeface="Calibri"/>
                        </a:rPr>
                        <a:t> com </a:t>
                      </a:r>
                      <a:r>
                        <a:rPr lang="en-US" sz="1400" b="0" i="0" u="none" strike="noStrike" baseline="0" dirty="0" err="1" smtClean="0">
                          <a:solidFill>
                            <a:srgbClr val="000000"/>
                          </a:solidFill>
                          <a:latin typeface="Calibri"/>
                        </a:rPr>
                        <a:t>contratação</a:t>
                      </a:r>
                      <a:r>
                        <a:rPr lang="en-US" sz="1400" b="0" i="0" u="none" strike="noStrike" baseline="0" dirty="0" smtClean="0">
                          <a:solidFill>
                            <a:srgbClr val="000000"/>
                          </a:solidFill>
                          <a:latin typeface="Calibri"/>
                        </a:rPr>
                        <a:t> do </a:t>
                      </a:r>
                      <a:r>
                        <a:rPr lang="en-US" sz="1400" b="0" i="0" u="none" strike="noStrike" baseline="0" dirty="0" err="1" smtClean="0">
                          <a:solidFill>
                            <a:srgbClr val="000000"/>
                          </a:solidFill>
                          <a:latin typeface="Calibri"/>
                        </a:rPr>
                        <a:t>setor</a:t>
                      </a:r>
                      <a:r>
                        <a:rPr lang="en-US" sz="1400" b="0" i="0" u="none" strike="noStrike" baseline="0" dirty="0" smtClean="0">
                          <a:solidFill>
                            <a:srgbClr val="000000"/>
                          </a:solidFill>
                          <a:latin typeface="Calibri"/>
                        </a:rPr>
                        <a:t> </a:t>
                      </a:r>
                      <a:r>
                        <a:rPr lang="en-US" sz="1400" b="0" i="0" u="none" strike="noStrike" baseline="0" dirty="0" err="1" smtClean="0">
                          <a:solidFill>
                            <a:srgbClr val="000000"/>
                          </a:solidFill>
                          <a:latin typeface="Calibri"/>
                        </a:rPr>
                        <a:t>privado</a:t>
                      </a:r>
                      <a:r>
                        <a:rPr lang="en-US" sz="1400" b="0" i="0" u="none" strike="noStrike" dirty="0" smtClean="0">
                          <a:solidFill>
                            <a:srgbClr val="000000"/>
                          </a:solidFill>
                          <a:latin typeface="Calibri"/>
                        </a:rPr>
                        <a:t>?</a:t>
                      </a:r>
                      <a:endParaRPr lang="en-US" sz="1400" b="0" i="0" u="none" strike="noStrike" dirty="0">
                        <a:solidFill>
                          <a:srgbClr val="000000"/>
                        </a:solidFill>
                        <a:latin typeface="Calibri"/>
                      </a:endParaRPr>
                    </a:p>
                  </a:txBody>
                  <a:tcPr marR="5335" marT="5335" marB="0" anchor="ctr">
                    <a:lnL w="12700" cap="flat" cmpd="sng" algn="ctr">
                      <a:solidFill>
                        <a:srgbClr val="000066"/>
                      </a:solidFill>
                      <a:prstDash val="solid"/>
                      <a:round/>
                      <a:headEnd type="none" w="med" len="med"/>
                      <a:tailEnd type="none" w="med" len="med"/>
                    </a:lnL>
                    <a:lnR w="12700" cap="flat" cmpd="sng" algn="ctr">
                      <a:solidFill>
                        <a:srgbClr val="000066"/>
                      </a:solidFill>
                      <a:prstDash val="solid"/>
                      <a:round/>
                      <a:headEnd type="none" w="med" len="med"/>
                      <a:tailEnd type="none" w="med" len="med"/>
                    </a:lnR>
                    <a:lnT w="6350" cap="flat" cmpd="sng" algn="ctr">
                      <a:solidFill>
                        <a:srgbClr val="000066"/>
                      </a:solidFill>
                      <a:prstDash val="solid"/>
                      <a:round/>
                      <a:headEnd type="none" w="med" len="med"/>
                      <a:tailEnd type="none" w="med" len="med"/>
                    </a:lnT>
                    <a:lnB w="6350" cap="flat" cmpd="sng" algn="ctr">
                      <a:solidFill>
                        <a:srgbClr val="000066"/>
                      </a:solidFill>
                      <a:prstDash val="solid"/>
                      <a:round/>
                      <a:headEnd type="none" w="med" len="med"/>
                      <a:tailEnd type="none" w="med" len="med"/>
                    </a:lnB>
                  </a:tcPr>
                </a:tc>
                <a:tc>
                  <a:txBody>
                    <a:bodyPr/>
                    <a:lstStyle/>
                    <a:p>
                      <a:pPr algn="ctr" fontAlgn="ctr"/>
                      <a:r>
                        <a:rPr lang="en-US" sz="1400" b="0" i="0" u="none" strike="noStrike">
                          <a:solidFill>
                            <a:srgbClr val="000000"/>
                          </a:solidFill>
                          <a:latin typeface="Calibri"/>
                        </a:rPr>
                        <a:t>0</a:t>
                      </a:r>
                    </a:p>
                  </a:txBody>
                  <a:tcPr marL="5335" marR="5335" marT="5335" marB="0" anchor="ctr">
                    <a:lnL w="12700" cap="flat" cmpd="sng" algn="ctr">
                      <a:solidFill>
                        <a:srgbClr val="000066"/>
                      </a:solidFill>
                      <a:prstDash val="solid"/>
                      <a:round/>
                      <a:headEnd type="none" w="med" len="med"/>
                      <a:tailEnd type="none" w="med" len="med"/>
                    </a:lnL>
                    <a:lnR w="12700" cap="flat" cmpd="sng" algn="ctr">
                      <a:solidFill>
                        <a:srgbClr val="000066"/>
                      </a:solidFill>
                      <a:prstDash val="solid"/>
                      <a:round/>
                      <a:headEnd type="none" w="med" len="med"/>
                      <a:tailEnd type="none" w="med" len="med"/>
                    </a:lnR>
                    <a:lnT w="6350" cap="flat" cmpd="sng" algn="ctr">
                      <a:solidFill>
                        <a:srgbClr val="000066"/>
                      </a:solidFill>
                      <a:prstDash val="solid"/>
                      <a:round/>
                      <a:headEnd type="none" w="med" len="med"/>
                      <a:tailEnd type="none" w="med" len="med"/>
                    </a:lnT>
                    <a:lnB w="6350" cap="flat" cmpd="sng" algn="ctr">
                      <a:solidFill>
                        <a:srgbClr val="000066"/>
                      </a:solidFill>
                      <a:prstDash val="solid"/>
                      <a:round/>
                      <a:headEnd type="none" w="med" len="med"/>
                      <a:tailEnd type="none" w="med" len="med"/>
                    </a:lnB>
                  </a:tcPr>
                </a:tc>
              </a:tr>
              <a:tr h="480398">
                <a:tc>
                  <a:txBody>
                    <a:bodyPr/>
                    <a:lstStyle/>
                    <a:p>
                      <a:pPr algn="l" fontAlgn="ctr"/>
                      <a:r>
                        <a:rPr lang="en-US" sz="1400" b="0" i="0" u="none" strike="noStrike" dirty="0" smtClean="0">
                          <a:solidFill>
                            <a:srgbClr val="000000"/>
                          </a:solidFill>
                          <a:latin typeface="Calibri"/>
                        </a:rPr>
                        <a:t>As </a:t>
                      </a:r>
                      <a:r>
                        <a:rPr lang="en-US" sz="1400" b="0" i="0" u="none" strike="noStrike" dirty="0" err="1" smtClean="0">
                          <a:solidFill>
                            <a:srgbClr val="000000"/>
                          </a:solidFill>
                          <a:latin typeface="Calibri"/>
                        </a:rPr>
                        <a:t>atividades</a:t>
                      </a:r>
                      <a:r>
                        <a:rPr lang="en-US" sz="1400" b="0" i="0" u="none" strike="noStrike" dirty="0" smtClean="0">
                          <a:solidFill>
                            <a:srgbClr val="000000"/>
                          </a:solidFill>
                          <a:latin typeface="Calibri"/>
                        </a:rPr>
                        <a:t> de </a:t>
                      </a:r>
                      <a:r>
                        <a:rPr lang="en-US" sz="1400" b="0" i="0" u="none" strike="noStrike" dirty="0" err="1" smtClean="0">
                          <a:solidFill>
                            <a:srgbClr val="000000"/>
                          </a:solidFill>
                          <a:latin typeface="Calibri"/>
                        </a:rPr>
                        <a:t>rotina</a:t>
                      </a:r>
                      <a:r>
                        <a:rPr lang="en-US" sz="1400" b="0" i="0" u="none" strike="noStrike" dirty="0" smtClean="0">
                          <a:solidFill>
                            <a:srgbClr val="000000"/>
                          </a:solidFill>
                          <a:latin typeface="Calibri"/>
                        </a:rPr>
                        <a:t> de</a:t>
                      </a:r>
                      <a:r>
                        <a:rPr lang="en-US" sz="1400" b="0" i="0" u="none" strike="noStrike" baseline="0" dirty="0" smtClean="0">
                          <a:solidFill>
                            <a:srgbClr val="000000"/>
                          </a:solidFill>
                          <a:latin typeface="Calibri"/>
                        </a:rPr>
                        <a:t> </a:t>
                      </a:r>
                      <a:r>
                        <a:rPr lang="en-US" sz="1400" b="0" i="0" u="none" strike="noStrike" baseline="0" dirty="0" err="1" smtClean="0">
                          <a:solidFill>
                            <a:srgbClr val="000000"/>
                          </a:solidFill>
                          <a:latin typeface="Calibri"/>
                        </a:rPr>
                        <a:t>Segurança</a:t>
                      </a:r>
                      <a:r>
                        <a:rPr lang="en-US" sz="1400" b="0" i="0" u="none" strike="noStrike" baseline="0" dirty="0" smtClean="0">
                          <a:solidFill>
                            <a:srgbClr val="000000"/>
                          </a:solidFill>
                          <a:latin typeface="Calibri"/>
                        </a:rPr>
                        <a:t> de </a:t>
                      </a:r>
                      <a:r>
                        <a:rPr lang="en-US" sz="1400" b="0" i="0" u="none" strike="noStrike" baseline="0" dirty="0" err="1" smtClean="0">
                          <a:solidFill>
                            <a:srgbClr val="000000"/>
                          </a:solidFill>
                          <a:latin typeface="Calibri"/>
                        </a:rPr>
                        <a:t>Barragens</a:t>
                      </a:r>
                      <a:r>
                        <a:rPr lang="en-US" sz="1400" b="0" i="0" u="none" strike="noStrike" baseline="0" dirty="0" smtClean="0">
                          <a:solidFill>
                            <a:srgbClr val="000000"/>
                          </a:solidFill>
                          <a:latin typeface="Calibri"/>
                        </a:rPr>
                        <a:t> </a:t>
                      </a:r>
                      <a:r>
                        <a:rPr lang="en-US" sz="1400" b="0" i="0" u="none" strike="noStrike" baseline="0" dirty="0" err="1" smtClean="0">
                          <a:solidFill>
                            <a:srgbClr val="000000"/>
                          </a:solidFill>
                          <a:latin typeface="Calibri"/>
                        </a:rPr>
                        <a:t>estão</a:t>
                      </a:r>
                      <a:r>
                        <a:rPr lang="en-US" sz="1400" b="0" i="0" u="none" strike="noStrike" baseline="0" dirty="0" smtClean="0">
                          <a:solidFill>
                            <a:srgbClr val="000000"/>
                          </a:solidFill>
                          <a:latin typeface="Calibri"/>
                        </a:rPr>
                        <a:t> </a:t>
                      </a:r>
                      <a:r>
                        <a:rPr lang="en-US" sz="1400" b="0" i="0" u="none" strike="noStrike" baseline="0" dirty="0" err="1" smtClean="0">
                          <a:solidFill>
                            <a:srgbClr val="000000"/>
                          </a:solidFill>
                          <a:latin typeface="Calibri"/>
                        </a:rPr>
                        <a:t>sendo</a:t>
                      </a:r>
                      <a:r>
                        <a:rPr lang="en-US" sz="1400" b="0" i="0" u="none" strike="noStrike" baseline="0" dirty="0" smtClean="0">
                          <a:solidFill>
                            <a:srgbClr val="000000"/>
                          </a:solidFill>
                          <a:latin typeface="Calibri"/>
                        </a:rPr>
                        <a:t> </a:t>
                      </a:r>
                      <a:r>
                        <a:rPr lang="en-US" sz="1400" b="0" i="0" u="none" strike="noStrike" baseline="0" dirty="0" err="1" smtClean="0">
                          <a:solidFill>
                            <a:srgbClr val="000000"/>
                          </a:solidFill>
                          <a:latin typeface="Calibri"/>
                        </a:rPr>
                        <a:t>suplementadas</a:t>
                      </a:r>
                      <a:r>
                        <a:rPr lang="en-US" sz="1400" b="0" i="0" u="none" strike="noStrike" baseline="0" dirty="0" smtClean="0">
                          <a:solidFill>
                            <a:srgbClr val="000000"/>
                          </a:solidFill>
                          <a:latin typeface="Calibri"/>
                        </a:rPr>
                        <a:t> com a </a:t>
                      </a:r>
                      <a:r>
                        <a:rPr lang="en-US" sz="1400" b="0" i="0" u="none" strike="noStrike" baseline="0" dirty="0" err="1" smtClean="0">
                          <a:solidFill>
                            <a:srgbClr val="000000"/>
                          </a:solidFill>
                          <a:latin typeface="Calibri"/>
                        </a:rPr>
                        <a:t>contrataçào</a:t>
                      </a:r>
                      <a:r>
                        <a:rPr lang="en-US" sz="1400" b="0" i="0" u="none" strike="noStrike" baseline="0" dirty="0" smtClean="0">
                          <a:solidFill>
                            <a:srgbClr val="000000"/>
                          </a:solidFill>
                          <a:latin typeface="Calibri"/>
                        </a:rPr>
                        <a:t> de outros </a:t>
                      </a:r>
                      <a:r>
                        <a:rPr lang="en-US" sz="1400" b="0" i="0" u="none" strike="noStrike" baseline="0" dirty="0" err="1" smtClean="0">
                          <a:solidFill>
                            <a:srgbClr val="000000"/>
                          </a:solidFill>
                          <a:latin typeface="Calibri"/>
                        </a:rPr>
                        <a:t>Distritos</a:t>
                      </a:r>
                      <a:r>
                        <a:rPr lang="en-US" sz="1400" b="0" i="0" u="none" strike="noStrike" baseline="0" dirty="0" smtClean="0">
                          <a:solidFill>
                            <a:srgbClr val="000000"/>
                          </a:solidFill>
                          <a:latin typeface="Calibri"/>
                        </a:rPr>
                        <a:t> do Corps</a:t>
                      </a:r>
                      <a:r>
                        <a:rPr lang="en-US" sz="1400" b="0" i="0" u="none" strike="noStrike" dirty="0" smtClean="0">
                          <a:solidFill>
                            <a:srgbClr val="000000"/>
                          </a:solidFill>
                          <a:latin typeface="Calibri"/>
                        </a:rPr>
                        <a:t>?</a:t>
                      </a:r>
                      <a:endParaRPr lang="en-US" sz="1400" b="0" i="0" u="none" strike="noStrike" dirty="0">
                        <a:solidFill>
                          <a:srgbClr val="000000"/>
                        </a:solidFill>
                        <a:latin typeface="Calibri"/>
                      </a:endParaRPr>
                    </a:p>
                  </a:txBody>
                  <a:tcPr marR="5335" marT="5335" marB="0" anchor="ctr">
                    <a:lnL w="12700" cap="flat" cmpd="sng" algn="ctr">
                      <a:solidFill>
                        <a:srgbClr val="000066"/>
                      </a:solidFill>
                      <a:prstDash val="solid"/>
                      <a:round/>
                      <a:headEnd type="none" w="med" len="med"/>
                      <a:tailEnd type="none" w="med" len="med"/>
                    </a:lnL>
                    <a:lnR w="12700" cap="flat" cmpd="sng" algn="ctr">
                      <a:solidFill>
                        <a:srgbClr val="000066"/>
                      </a:solidFill>
                      <a:prstDash val="solid"/>
                      <a:round/>
                      <a:headEnd type="none" w="med" len="med"/>
                      <a:tailEnd type="none" w="med" len="med"/>
                    </a:lnR>
                    <a:lnT w="6350" cap="flat" cmpd="sng" algn="ctr">
                      <a:solidFill>
                        <a:srgbClr val="000066"/>
                      </a:solidFill>
                      <a:prstDash val="solid"/>
                      <a:round/>
                      <a:headEnd type="none" w="med" len="med"/>
                      <a:tailEnd type="none" w="med" len="med"/>
                    </a:lnT>
                    <a:lnB w="6350" cap="flat" cmpd="sng" algn="ctr">
                      <a:solidFill>
                        <a:srgbClr val="000066"/>
                      </a:solidFill>
                      <a:prstDash val="solid"/>
                      <a:round/>
                      <a:headEnd type="none" w="med" len="med"/>
                      <a:tailEnd type="none" w="med" len="med"/>
                    </a:lnB>
                  </a:tcPr>
                </a:tc>
                <a:tc>
                  <a:txBody>
                    <a:bodyPr/>
                    <a:lstStyle/>
                    <a:p>
                      <a:pPr algn="ctr" fontAlgn="ctr"/>
                      <a:r>
                        <a:rPr lang="en-US" sz="1400" b="0" i="0" u="none" strike="noStrike">
                          <a:solidFill>
                            <a:srgbClr val="000000"/>
                          </a:solidFill>
                          <a:latin typeface="Calibri"/>
                        </a:rPr>
                        <a:t>0</a:t>
                      </a:r>
                    </a:p>
                  </a:txBody>
                  <a:tcPr marL="5335" marR="5335" marT="5335" marB="0" anchor="ctr">
                    <a:lnL w="12700" cap="flat" cmpd="sng" algn="ctr">
                      <a:solidFill>
                        <a:srgbClr val="000066"/>
                      </a:solidFill>
                      <a:prstDash val="solid"/>
                      <a:round/>
                      <a:headEnd type="none" w="med" len="med"/>
                      <a:tailEnd type="none" w="med" len="med"/>
                    </a:lnL>
                    <a:lnR w="12700" cap="flat" cmpd="sng" algn="ctr">
                      <a:solidFill>
                        <a:srgbClr val="000066"/>
                      </a:solidFill>
                      <a:prstDash val="solid"/>
                      <a:round/>
                      <a:headEnd type="none" w="med" len="med"/>
                      <a:tailEnd type="none" w="med" len="med"/>
                    </a:lnR>
                    <a:lnT w="6350" cap="flat" cmpd="sng" algn="ctr">
                      <a:solidFill>
                        <a:srgbClr val="000066"/>
                      </a:solidFill>
                      <a:prstDash val="solid"/>
                      <a:round/>
                      <a:headEnd type="none" w="med" len="med"/>
                      <a:tailEnd type="none" w="med" len="med"/>
                    </a:lnT>
                    <a:lnB w="6350" cap="flat" cmpd="sng" algn="ctr">
                      <a:solidFill>
                        <a:srgbClr val="000066"/>
                      </a:solidFill>
                      <a:prstDash val="solid"/>
                      <a:round/>
                      <a:headEnd type="none" w="med" len="med"/>
                      <a:tailEnd type="none" w="med" len="med"/>
                    </a:lnB>
                  </a:tcPr>
                </a:tc>
              </a:tr>
              <a:tr h="243165">
                <a:tc>
                  <a:txBody>
                    <a:bodyPr/>
                    <a:lstStyle/>
                    <a:p>
                      <a:pPr algn="l" fontAlgn="ctr"/>
                      <a:r>
                        <a:rPr lang="en-US" sz="1400" b="0" i="0" u="none" strike="noStrike" dirty="0">
                          <a:solidFill>
                            <a:srgbClr val="000000"/>
                          </a:solidFill>
                          <a:latin typeface="Calibri"/>
                        </a:rPr>
                        <a:t> </a:t>
                      </a:r>
                    </a:p>
                  </a:txBody>
                  <a:tcPr marR="5335" marT="5335" marB="0" anchor="ctr">
                    <a:lnL w="12700" cap="flat" cmpd="sng" algn="ctr">
                      <a:solidFill>
                        <a:srgbClr val="000066"/>
                      </a:solidFill>
                      <a:prstDash val="solid"/>
                      <a:round/>
                      <a:headEnd type="none" w="med" len="med"/>
                      <a:tailEnd type="none" w="med" len="med"/>
                    </a:lnL>
                    <a:lnR w="12700" cap="flat" cmpd="sng" algn="ctr">
                      <a:solidFill>
                        <a:srgbClr val="000066"/>
                      </a:solidFill>
                      <a:prstDash val="solid"/>
                      <a:round/>
                      <a:headEnd type="none" w="med" len="med"/>
                      <a:tailEnd type="none" w="med" len="med"/>
                    </a:lnR>
                    <a:lnT w="6350" cap="flat" cmpd="sng" algn="ctr">
                      <a:solidFill>
                        <a:srgbClr val="000066"/>
                      </a:solidFill>
                      <a:prstDash val="solid"/>
                      <a:round/>
                      <a:headEnd type="none" w="med" len="med"/>
                      <a:tailEnd type="none" w="med" len="med"/>
                    </a:lnT>
                    <a:lnB w="12700" cap="flat" cmpd="sng" algn="ctr">
                      <a:solidFill>
                        <a:srgbClr val="000066"/>
                      </a:solidFill>
                      <a:prstDash val="solid"/>
                      <a:round/>
                      <a:headEnd type="none" w="med" len="med"/>
                      <a:tailEnd type="none" w="med" len="med"/>
                    </a:lnB>
                  </a:tcPr>
                </a:tc>
                <a:tc>
                  <a:txBody>
                    <a:bodyPr/>
                    <a:lstStyle/>
                    <a:p>
                      <a:pPr algn="ctr" fontAlgn="ctr"/>
                      <a:r>
                        <a:rPr lang="en-US" sz="1400" b="0" i="0" u="none" strike="noStrike">
                          <a:solidFill>
                            <a:srgbClr val="000000"/>
                          </a:solidFill>
                          <a:latin typeface="Calibri"/>
                        </a:rPr>
                        <a:t> </a:t>
                      </a:r>
                    </a:p>
                  </a:txBody>
                  <a:tcPr marL="5335" marR="5335" marT="5335" marB="0" anchor="ctr">
                    <a:lnL w="12700" cap="flat" cmpd="sng" algn="ctr">
                      <a:solidFill>
                        <a:srgbClr val="000066"/>
                      </a:solidFill>
                      <a:prstDash val="solid"/>
                      <a:round/>
                      <a:headEnd type="none" w="med" len="med"/>
                      <a:tailEnd type="none" w="med" len="med"/>
                    </a:lnL>
                    <a:lnR w="12700" cap="flat" cmpd="sng" algn="ctr">
                      <a:solidFill>
                        <a:srgbClr val="000066"/>
                      </a:solidFill>
                      <a:prstDash val="solid"/>
                      <a:round/>
                      <a:headEnd type="none" w="med" len="med"/>
                      <a:tailEnd type="none" w="med" len="med"/>
                    </a:lnR>
                    <a:lnT w="6350" cap="flat" cmpd="sng" algn="ctr">
                      <a:solidFill>
                        <a:srgbClr val="000066"/>
                      </a:solidFill>
                      <a:prstDash val="solid"/>
                      <a:round/>
                      <a:headEnd type="none" w="med" len="med"/>
                      <a:tailEnd type="none" w="med" len="med"/>
                    </a:lnT>
                    <a:lnB w="12700" cap="flat" cmpd="sng" algn="ctr">
                      <a:solidFill>
                        <a:srgbClr val="000066"/>
                      </a:solidFill>
                      <a:prstDash val="solid"/>
                      <a:round/>
                      <a:headEnd type="none" w="med" len="med"/>
                      <a:tailEnd type="none" w="med" len="med"/>
                    </a:lnB>
                  </a:tcPr>
                </a:tc>
              </a:tr>
              <a:tr h="243165">
                <a:tc>
                  <a:txBody>
                    <a:bodyPr/>
                    <a:lstStyle/>
                    <a:p>
                      <a:pPr algn="l" fontAlgn="ctr"/>
                      <a:r>
                        <a:rPr lang="en-US" sz="1400" b="1" i="0" u="none" strike="noStrike" dirty="0" err="1" smtClean="0">
                          <a:solidFill>
                            <a:srgbClr val="000000"/>
                          </a:solidFill>
                          <a:latin typeface="Calibri"/>
                        </a:rPr>
                        <a:t>Inspeções</a:t>
                      </a:r>
                      <a:r>
                        <a:rPr lang="en-US" sz="1400" b="1" i="0" u="none" strike="noStrike" dirty="0" smtClean="0">
                          <a:solidFill>
                            <a:srgbClr val="000000"/>
                          </a:solidFill>
                          <a:latin typeface="Calibri"/>
                        </a:rPr>
                        <a:t> e </a:t>
                      </a:r>
                      <a:r>
                        <a:rPr lang="en-US" sz="1400" b="1" i="0" u="none" strike="noStrike" dirty="0" err="1" smtClean="0">
                          <a:solidFill>
                            <a:srgbClr val="000000"/>
                          </a:solidFill>
                          <a:latin typeface="Calibri"/>
                        </a:rPr>
                        <a:t>Avaliações</a:t>
                      </a:r>
                      <a:r>
                        <a:rPr lang="en-US" sz="1400" b="1" i="0" u="none" strike="noStrike" baseline="0" dirty="0" smtClean="0">
                          <a:solidFill>
                            <a:srgbClr val="000000"/>
                          </a:solidFill>
                          <a:latin typeface="Calibri"/>
                        </a:rPr>
                        <a:t> </a:t>
                      </a:r>
                      <a:r>
                        <a:rPr lang="en-US" sz="1400" b="1" i="0" u="none" strike="noStrike" dirty="0" smtClean="0">
                          <a:solidFill>
                            <a:srgbClr val="000000"/>
                          </a:solidFill>
                          <a:latin typeface="Calibri"/>
                        </a:rPr>
                        <a:t> </a:t>
                      </a:r>
                      <a:r>
                        <a:rPr lang="en-US" sz="1400" b="1" i="0" u="none" strike="noStrike" dirty="0" smtClean="0">
                          <a:solidFill>
                            <a:srgbClr val="000000"/>
                          </a:solidFill>
                          <a:latin typeface="Calibri"/>
                        </a:rPr>
                        <a:t>– </a:t>
                      </a:r>
                      <a:r>
                        <a:rPr lang="en-US" sz="1400" b="1" i="0" u="none" strike="noStrike" dirty="0" err="1" smtClean="0">
                          <a:solidFill>
                            <a:srgbClr val="000000"/>
                          </a:solidFill>
                          <a:latin typeface="Calibri"/>
                        </a:rPr>
                        <a:t>Pontuação</a:t>
                      </a:r>
                      <a:r>
                        <a:rPr lang="en-US" sz="1400" b="1" i="0" u="none" strike="noStrike" dirty="0" smtClean="0">
                          <a:solidFill>
                            <a:srgbClr val="000000"/>
                          </a:solidFill>
                          <a:latin typeface="Calibri"/>
                        </a:rPr>
                        <a:t> </a:t>
                      </a:r>
                      <a:r>
                        <a:rPr lang="en-US" sz="1400" b="1" i="0" u="none" strike="noStrike" dirty="0" err="1" smtClean="0">
                          <a:solidFill>
                            <a:srgbClr val="000000"/>
                          </a:solidFill>
                          <a:latin typeface="Calibri"/>
                        </a:rPr>
                        <a:t>Máxima</a:t>
                      </a:r>
                      <a:r>
                        <a:rPr lang="en-US" sz="1400" b="1" i="0" u="none" strike="noStrike" dirty="0" smtClean="0">
                          <a:solidFill>
                            <a:srgbClr val="000000"/>
                          </a:solidFill>
                          <a:latin typeface="Calibri"/>
                        </a:rPr>
                        <a:t>: </a:t>
                      </a:r>
                      <a:r>
                        <a:rPr lang="en-US" sz="1400" b="1" i="0" u="none" strike="noStrike" dirty="0">
                          <a:solidFill>
                            <a:srgbClr val="000000"/>
                          </a:solidFill>
                          <a:latin typeface="Calibri"/>
                        </a:rPr>
                        <a:t>30</a:t>
                      </a:r>
                    </a:p>
                  </a:txBody>
                  <a:tcPr marR="5335" marT="5335" marB="0" anchor="ctr">
                    <a:lnL w="12700" cap="flat" cmpd="sng" algn="ctr">
                      <a:solidFill>
                        <a:srgbClr val="000066"/>
                      </a:solidFill>
                      <a:prstDash val="solid"/>
                      <a:round/>
                      <a:headEnd type="none" w="med" len="med"/>
                      <a:tailEnd type="none" w="med" len="med"/>
                    </a:lnL>
                    <a:lnR w="12700" cap="flat" cmpd="sng" algn="ctr">
                      <a:solidFill>
                        <a:srgbClr val="000066"/>
                      </a:solidFill>
                      <a:prstDash val="solid"/>
                      <a:round/>
                      <a:headEnd type="none" w="med" len="med"/>
                      <a:tailEnd type="none" w="med" len="med"/>
                    </a:lnR>
                    <a:lnT w="12700" cap="flat" cmpd="sng" algn="ctr">
                      <a:solidFill>
                        <a:srgbClr val="000066"/>
                      </a:solidFill>
                      <a:prstDash val="solid"/>
                      <a:round/>
                      <a:headEnd type="none" w="med" len="med"/>
                      <a:tailEnd type="none" w="med" len="med"/>
                    </a:lnT>
                    <a:lnB w="12700" cap="flat" cmpd="sng" algn="ctr">
                      <a:solidFill>
                        <a:srgbClr val="000066"/>
                      </a:solidFill>
                      <a:prstDash val="solid"/>
                      <a:round/>
                      <a:headEnd type="none" w="med" len="med"/>
                      <a:tailEnd type="none" w="med" len="med"/>
                    </a:lnB>
                    <a:solidFill>
                      <a:srgbClr val="F2DDDC"/>
                    </a:solidFill>
                  </a:tcPr>
                </a:tc>
                <a:tc>
                  <a:txBody>
                    <a:bodyPr/>
                    <a:lstStyle/>
                    <a:p>
                      <a:pPr algn="ctr" fontAlgn="ctr"/>
                      <a:r>
                        <a:rPr lang="en-US" sz="1400" b="1" i="0" u="none" strike="noStrike">
                          <a:solidFill>
                            <a:srgbClr val="000000"/>
                          </a:solidFill>
                          <a:latin typeface="Calibri"/>
                        </a:rPr>
                        <a:t> </a:t>
                      </a:r>
                    </a:p>
                  </a:txBody>
                  <a:tcPr marL="5335" marR="5335" marT="5335" marB="0" anchor="ctr">
                    <a:lnL w="12700" cap="flat" cmpd="sng" algn="ctr">
                      <a:solidFill>
                        <a:srgbClr val="000066"/>
                      </a:solidFill>
                      <a:prstDash val="solid"/>
                      <a:round/>
                      <a:headEnd type="none" w="med" len="med"/>
                      <a:tailEnd type="none" w="med" len="med"/>
                    </a:lnL>
                    <a:lnR w="12700" cap="flat" cmpd="sng" algn="ctr">
                      <a:solidFill>
                        <a:srgbClr val="000066"/>
                      </a:solidFill>
                      <a:prstDash val="solid"/>
                      <a:round/>
                      <a:headEnd type="none" w="med" len="med"/>
                      <a:tailEnd type="none" w="med" len="med"/>
                    </a:lnR>
                    <a:lnT w="12700" cap="flat" cmpd="sng" algn="ctr">
                      <a:solidFill>
                        <a:srgbClr val="000066"/>
                      </a:solidFill>
                      <a:prstDash val="solid"/>
                      <a:round/>
                      <a:headEnd type="none" w="med" len="med"/>
                      <a:tailEnd type="none" w="med" len="med"/>
                    </a:lnT>
                    <a:lnB w="12700" cap="flat" cmpd="sng" algn="ctr">
                      <a:solidFill>
                        <a:srgbClr val="000066"/>
                      </a:solidFill>
                      <a:prstDash val="solid"/>
                      <a:round/>
                      <a:headEnd type="none" w="med" len="med"/>
                      <a:tailEnd type="none" w="med" len="med"/>
                    </a:lnB>
                    <a:solidFill>
                      <a:srgbClr val="F2DDDC"/>
                    </a:solidFill>
                  </a:tcPr>
                </a:tc>
              </a:tr>
              <a:tr h="480398">
                <a:tc>
                  <a:txBody>
                    <a:bodyPr/>
                    <a:lstStyle/>
                    <a:p>
                      <a:pPr algn="l" fontAlgn="ctr"/>
                      <a:r>
                        <a:rPr lang="en-US" sz="1400" b="0" i="0" u="none" strike="noStrike" dirty="0" smtClean="0">
                          <a:solidFill>
                            <a:srgbClr val="000000"/>
                          </a:solidFill>
                          <a:latin typeface="Calibri"/>
                        </a:rPr>
                        <a:t>Um </a:t>
                      </a:r>
                      <a:r>
                        <a:rPr lang="en-US" sz="1400" b="0" i="0" u="none" strike="noStrike" dirty="0" err="1" smtClean="0">
                          <a:solidFill>
                            <a:srgbClr val="000000"/>
                          </a:solidFill>
                          <a:latin typeface="Calibri"/>
                        </a:rPr>
                        <a:t>cronograma</a:t>
                      </a:r>
                      <a:r>
                        <a:rPr lang="en-US" sz="1400" b="0" i="0" u="none" strike="noStrike" baseline="0" dirty="0" smtClean="0">
                          <a:solidFill>
                            <a:srgbClr val="000000"/>
                          </a:solidFill>
                          <a:latin typeface="Calibri"/>
                        </a:rPr>
                        <a:t> de</a:t>
                      </a:r>
                      <a:r>
                        <a:rPr lang="en-US" sz="1400" b="0" i="0" u="none" strike="noStrike" dirty="0" smtClean="0">
                          <a:solidFill>
                            <a:srgbClr val="000000"/>
                          </a:solidFill>
                          <a:latin typeface="Calibri"/>
                        </a:rPr>
                        <a:t> </a:t>
                      </a:r>
                      <a:r>
                        <a:rPr lang="en-US" sz="1400" b="0" i="0" u="none" strike="noStrike" dirty="0" err="1" smtClean="0">
                          <a:solidFill>
                            <a:srgbClr val="000000"/>
                          </a:solidFill>
                          <a:latin typeface="Calibri"/>
                        </a:rPr>
                        <a:t>Inspeção</a:t>
                      </a:r>
                      <a:r>
                        <a:rPr lang="en-US" sz="1400" b="0" i="0" u="none" strike="noStrike" baseline="0" dirty="0" smtClean="0">
                          <a:solidFill>
                            <a:srgbClr val="000000"/>
                          </a:solidFill>
                          <a:latin typeface="Calibri"/>
                        </a:rPr>
                        <a:t> </a:t>
                      </a:r>
                      <a:r>
                        <a:rPr lang="en-US" sz="1400" b="0" i="0" u="none" strike="noStrike" baseline="0" dirty="0" err="1" smtClean="0">
                          <a:solidFill>
                            <a:srgbClr val="000000"/>
                          </a:solidFill>
                          <a:latin typeface="Calibri"/>
                        </a:rPr>
                        <a:t>Periódica</a:t>
                      </a:r>
                      <a:r>
                        <a:rPr lang="en-US" sz="1400" b="0" i="0" u="none" strike="noStrike" baseline="0" dirty="0" smtClean="0">
                          <a:solidFill>
                            <a:srgbClr val="000000"/>
                          </a:solidFill>
                          <a:latin typeface="Calibri"/>
                        </a:rPr>
                        <a:t> e </a:t>
                      </a:r>
                      <a:r>
                        <a:rPr lang="en-US" sz="1400" b="0" i="0" u="none" strike="noStrike" baseline="0" dirty="0" err="1" smtClean="0">
                          <a:solidFill>
                            <a:srgbClr val="000000"/>
                          </a:solidFill>
                          <a:latin typeface="Calibri"/>
                        </a:rPr>
                        <a:t>Avaliação</a:t>
                      </a:r>
                      <a:r>
                        <a:rPr lang="en-US" sz="1400" b="0" i="0" u="none" strike="noStrike" baseline="0" dirty="0" smtClean="0">
                          <a:solidFill>
                            <a:srgbClr val="000000"/>
                          </a:solidFill>
                          <a:latin typeface="Calibri"/>
                        </a:rPr>
                        <a:t> </a:t>
                      </a:r>
                      <a:r>
                        <a:rPr lang="en-US" sz="1400" b="0" i="0" u="none" strike="noStrike" baseline="0" dirty="0" err="1" smtClean="0">
                          <a:solidFill>
                            <a:srgbClr val="000000"/>
                          </a:solidFill>
                          <a:latin typeface="Calibri"/>
                        </a:rPr>
                        <a:t>Periódica</a:t>
                      </a:r>
                      <a:r>
                        <a:rPr lang="en-US" sz="1400" b="0" i="0" u="none" strike="noStrike" baseline="0" dirty="0" smtClean="0">
                          <a:solidFill>
                            <a:srgbClr val="000000"/>
                          </a:solidFill>
                          <a:latin typeface="Calibri"/>
                        </a:rPr>
                        <a:t> de 10 </a:t>
                      </a:r>
                      <a:r>
                        <a:rPr lang="en-US" sz="1400" b="0" i="0" u="none" strike="noStrike" baseline="0" dirty="0" err="1" smtClean="0">
                          <a:solidFill>
                            <a:srgbClr val="000000"/>
                          </a:solidFill>
                          <a:latin typeface="Calibri"/>
                        </a:rPr>
                        <a:t>anos</a:t>
                      </a:r>
                      <a:r>
                        <a:rPr lang="en-US" sz="1400" b="0" i="0" u="none" strike="noStrike" baseline="0" dirty="0" smtClean="0">
                          <a:solidFill>
                            <a:srgbClr val="000000"/>
                          </a:solidFill>
                          <a:latin typeface="Calibri"/>
                        </a:rPr>
                        <a:t> </a:t>
                      </a:r>
                      <a:r>
                        <a:rPr lang="en-US" sz="1400" b="0" i="0" u="none" strike="noStrike" baseline="0" dirty="0" err="1" smtClean="0">
                          <a:solidFill>
                            <a:srgbClr val="000000"/>
                          </a:solidFill>
                          <a:latin typeface="Calibri"/>
                        </a:rPr>
                        <a:t>está</a:t>
                      </a:r>
                      <a:r>
                        <a:rPr lang="en-US" sz="1400" b="0" i="0" u="none" strike="noStrike" baseline="0" dirty="0" smtClean="0">
                          <a:solidFill>
                            <a:srgbClr val="000000"/>
                          </a:solidFill>
                          <a:latin typeface="Calibri"/>
                        </a:rPr>
                        <a:t> </a:t>
                      </a:r>
                      <a:r>
                        <a:rPr lang="en-US" sz="1400" b="0" i="0" u="none" strike="noStrike" dirty="0" err="1" smtClean="0">
                          <a:solidFill>
                            <a:srgbClr val="000000"/>
                          </a:solidFill>
                          <a:latin typeface="Calibri"/>
                        </a:rPr>
                        <a:t>estabelecido</a:t>
                      </a:r>
                      <a:r>
                        <a:rPr lang="en-US" sz="1400" b="0" i="0" u="none" strike="noStrike" dirty="0" smtClean="0">
                          <a:solidFill>
                            <a:srgbClr val="000000"/>
                          </a:solidFill>
                          <a:latin typeface="Calibri"/>
                        </a:rPr>
                        <a:t> no </a:t>
                      </a:r>
                      <a:r>
                        <a:rPr lang="en-US" sz="1400" b="0" i="0" u="none" strike="noStrike" dirty="0">
                          <a:solidFill>
                            <a:srgbClr val="000000"/>
                          </a:solidFill>
                          <a:latin typeface="Calibri"/>
                        </a:rPr>
                        <a:t>DSPMT?</a:t>
                      </a:r>
                    </a:p>
                  </a:txBody>
                  <a:tcPr marR="5335" marT="5335" marB="0" anchor="ctr">
                    <a:lnL w="12700" cap="flat" cmpd="sng" algn="ctr">
                      <a:solidFill>
                        <a:srgbClr val="000066"/>
                      </a:solidFill>
                      <a:prstDash val="solid"/>
                      <a:round/>
                      <a:headEnd type="none" w="med" len="med"/>
                      <a:tailEnd type="none" w="med" len="med"/>
                    </a:lnL>
                    <a:lnR w="12700" cap="flat" cmpd="sng" algn="ctr">
                      <a:solidFill>
                        <a:srgbClr val="000066"/>
                      </a:solidFill>
                      <a:prstDash val="solid"/>
                      <a:round/>
                      <a:headEnd type="none" w="med" len="med"/>
                      <a:tailEnd type="none" w="med" len="med"/>
                    </a:lnR>
                    <a:lnT w="12700" cap="flat" cmpd="sng" algn="ctr">
                      <a:solidFill>
                        <a:srgbClr val="000066"/>
                      </a:solidFill>
                      <a:prstDash val="solid"/>
                      <a:round/>
                      <a:headEnd type="none" w="med" len="med"/>
                      <a:tailEnd type="none" w="med" len="med"/>
                    </a:lnT>
                    <a:lnB w="6350" cap="flat" cmpd="sng" algn="ctr">
                      <a:solidFill>
                        <a:srgbClr val="000066"/>
                      </a:solidFill>
                      <a:prstDash val="solid"/>
                      <a:round/>
                      <a:headEnd type="none" w="med" len="med"/>
                      <a:tailEnd type="none" w="med" len="med"/>
                    </a:lnB>
                  </a:tcPr>
                </a:tc>
                <a:tc>
                  <a:txBody>
                    <a:bodyPr/>
                    <a:lstStyle/>
                    <a:p>
                      <a:pPr algn="ctr" fontAlgn="ctr"/>
                      <a:r>
                        <a:rPr lang="en-US" sz="1400" b="0" i="0" u="none" strike="noStrike">
                          <a:solidFill>
                            <a:srgbClr val="000000"/>
                          </a:solidFill>
                          <a:latin typeface="Calibri"/>
                        </a:rPr>
                        <a:t>4</a:t>
                      </a:r>
                    </a:p>
                  </a:txBody>
                  <a:tcPr marL="5335" marR="5335" marT="5335" marB="0" anchor="ctr">
                    <a:lnL w="12700" cap="flat" cmpd="sng" algn="ctr">
                      <a:solidFill>
                        <a:srgbClr val="000066"/>
                      </a:solidFill>
                      <a:prstDash val="solid"/>
                      <a:round/>
                      <a:headEnd type="none" w="med" len="med"/>
                      <a:tailEnd type="none" w="med" len="med"/>
                    </a:lnL>
                    <a:lnR w="12700" cap="flat" cmpd="sng" algn="ctr">
                      <a:solidFill>
                        <a:srgbClr val="000066"/>
                      </a:solidFill>
                      <a:prstDash val="solid"/>
                      <a:round/>
                      <a:headEnd type="none" w="med" len="med"/>
                      <a:tailEnd type="none" w="med" len="med"/>
                    </a:lnR>
                    <a:lnT w="12700" cap="flat" cmpd="sng" algn="ctr">
                      <a:solidFill>
                        <a:srgbClr val="000066"/>
                      </a:solidFill>
                      <a:prstDash val="solid"/>
                      <a:round/>
                      <a:headEnd type="none" w="med" len="med"/>
                      <a:tailEnd type="none" w="med" len="med"/>
                    </a:lnT>
                    <a:lnB w="6350" cap="flat" cmpd="sng" algn="ctr">
                      <a:solidFill>
                        <a:srgbClr val="000066"/>
                      </a:solidFill>
                      <a:prstDash val="solid"/>
                      <a:round/>
                      <a:headEnd type="none" w="med" len="med"/>
                      <a:tailEnd type="none" w="med" len="med"/>
                    </a:lnB>
                  </a:tcPr>
                </a:tc>
              </a:tr>
              <a:tr h="480398">
                <a:tc>
                  <a:txBody>
                    <a:bodyPr/>
                    <a:lstStyle/>
                    <a:p>
                      <a:pPr algn="l" fontAlgn="ctr"/>
                      <a:r>
                        <a:rPr lang="en-US" sz="1400" b="0" i="0" u="none" strike="noStrike" dirty="0" smtClean="0">
                          <a:solidFill>
                            <a:srgbClr val="000000"/>
                          </a:solidFill>
                          <a:latin typeface="Calibri"/>
                        </a:rPr>
                        <a:t>Uma </a:t>
                      </a:r>
                      <a:r>
                        <a:rPr lang="en-US" sz="1400" b="0" i="0" u="none" strike="noStrike" dirty="0" err="1" smtClean="0">
                          <a:solidFill>
                            <a:srgbClr val="000000"/>
                          </a:solidFill>
                          <a:latin typeface="Calibri"/>
                        </a:rPr>
                        <a:t>Inspeção</a:t>
                      </a:r>
                      <a:r>
                        <a:rPr lang="en-US" sz="1400" b="0" i="0" u="none" strike="noStrike" baseline="0" dirty="0" smtClean="0">
                          <a:solidFill>
                            <a:srgbClr val="000000"/>
                          </a:solidFill>
                          <a:latin typeface="Calibri"/>
                        </a:rPr>
                        <a:t> </a:t>
                      </a:r>
                      <a:r>
                        <a:rPr lang="en-US" sz="1400" b="0" i="0" u="none" strike="noStrike" baseline="0" dirty="0" err="1" smtClean="0">
                          <a:solidFill>
                            <a:srgbClr val="000000"/>
                          </a:solidFill>
                          <a:latin typeface="Calibri"/>
                        </a:rPr>
                        <a:t>Periódica</a:t>
                      </a:r>
                      <a:r>
                        <a:rPr lang="en-US" sz="1400" b="0" i="0" u="none" strike="noStrike" baseline="0" dirty="0" smtClean="0">
                          <a:solidFill>
                            <a:srgbClr val="000000"/>
                          </a:solidFill>
                          <a:latin typeface="Calibri"/>
                        </a:rPr>
                        <a:t> (IP) </a:t>
                      </a:r>
                      <a:r>
                        <a:rPr lang="en-US" sz="1400" b="0" i="0" u="none" strike="noStrike" baseline="0" dirty="0" err="1" smtClean="0">
                          <a:solidFill>
                            <a:srgbClr val="000000"/>
                          </a:solidFill>
                          <a:latin typeface="Calibri"/>
                        </a:rPr>
                        <a:t>ou</a:t>
                      </a:r>
                      <a:r>
                        <a:rPr lang="en-US" sz="1400" b="0" i="0" u="none" strike="noStrike" baseline="0" dirty="0" smtClean="0">
                          <a:solidFill>
                            <a:srgbClr val="000000"/>
                          </a:solidFill>
                          <a:latin typeface="Calibri"/>
                        </a:rPr>
                        <a:t> </a:t>
                      </a:r>
                      <a:r>
                        <a:rPr lang="en-US" sz="1400" b="0" i="0" u="none" strike="noStrike" baseline="0" dirty="0" err="1" smtClean="0">
                          <a:solidFill>
                            <a:srgbClr val="000000"/>
                          </a:solidFill>
                          <a:latin typeface="Calibri"/>
                        </a:rPr>
                        <a:t>Avaliação</a:t>
                      </a:r>
                      <a:r>
                        <a:rPr lang="en-US" sz="1400" b="0" i="0" u="none" strike="noStrike" baseline="0" dirty="0" smtClean="0">
                          <a:solidFill>
                            <a:srgbClr val="000000"/>
                          </a:solidFill>
                          <a:latin typeface="Calibri"/>
                        </a:rPr>
                        <a:t> </a:t>
                      </a:r>
                      <a:r>
                        <a:rPr lang="en-US" sz="1400" b="0" i="0" u="none" strike="noStrike" baseline="0" dirty="0" err="1" smtClean="0">
                          <a:solidFill>
                            <a:srgbClr val="000000"/>
                          </a:solidFill>
                          <a:latin typeface="Calibri"/>
                        </a:rPr>
                        <a:t>Periódica</a:t>
                      </a:r>
                      <a:r>
                        <a:rPr lang="en-US" sz="1400" b="0" i="0" u="none" strike="noStrike" baseline="0" dirty="0" smtClean="0">
                          <a:solidFill>
                            <a:srgbClr val="000000"/>
                          </a:solidFill>
                          <a:latin typeface="Calibri"/>
                        </a:rPr>
                        <a:t> (AP) </a:t>
                      </a:r>
                      <a:r>
                        <a:rPr lang="en-US" sz="1400" b="0" i="0" u="none" strike="noStrike" baseline="0" dirty="0" err="1" smtClean="0">
                          <a:solidFill>
                            <a:srgbClr val="000000"/>
                          </a:solidFill>
                          <a:latin typeface="Calibri"/>
                        </a:rPr>
                        <a:t>foi</a:t>
                      </a:r>
                      <a:r>
                        <a:rPr lang="en-US" sz="1400" b="0" i="0" u="none" strike="noStrike" baseline="0" dirty="0" smtClean="0">
                          <a:solidFill>
                            <a:srgbClr val="000000"/>
                          </a:solidFill>
                          <a:latin typeface="Calibri"/>
                        </a:rPr>
                        <a:t> </a:t>
                      </a:r>
                      <a:r>
                        <a:rPr lang="en-US" sz="1400" b="0" i="0" u="none" strike="noStrike" baseline="0" dirty="0" err="1" smtClean="0">
                          <a:solidFill>
                            <a:srgbClr val="000000"/>
                          </a:solidFill>
                          <a:latin typeface="Calibri"/>
                        </a:rPr>
                        <a:t>feita</a:t>
                      </a:r>
                      <a:r>
                        <a:rPr lang="en-US" sz="1400" b="0" i="0" u="none" strike="noStrike" baseline="0" dirty="0" smtClean="0">
                          <a:solidFill>
                            <a:srgbClr val="000000"/>
                          </a:solidFill>
                          <a:latin typeface="Calibri"/>
                        </a:rPr>
                        <a:t> </a:t>
                      </a:r>
                      <a:r>
                        <a:rPr lang="en-US" sz="1400" b="0" i="0" u="none" strike="noStrike" baseline="0" dirty="0" err="1" smtClean="0">
                          <a:solidFill>
                            <a:srgbClr val="000000"/>
                          </a:solidFill>
                          <a:latin typeface="Calibri"/>
                        </a:rPr>
                        <a:t>nos</a:t>
                      </a:r>
                      <a:r>
                        <a:rPr lang="en-US" sz="1400" b="0" i="0" u="none" strike="noStrike" baseline="0" dirty="0" smtClean="0">
                          <a:solidFill>
                            <a:srgbClr val="000000"/>
                          </a:solidFill>
                          <a:latin typeface="Calibri"/>
                        </a:rPr>
                        <a:t> </a:t>
                      </a:r>
                      <a:r>
                        <a:rPr lang="en-US" sz="1400" b="0" i="0" u="none" strike="noStrike" baseline="0" dirty="0" err="1" smtClean="0">
                          <a:solidFill>
                            <a:srgbClr val="000000"/>
                          </a:solidFill>
                          <a:latin typeface="Calibri"/>
                        </a:rPr>
                        <a:t>últimos</a:t>
                      </a:r>
                      <a:r>
                        <a:rPr lang="en-US" sz="1400" b="0" i="0" u="none" strike="noStrike" baseline="0" dirty="0" smtClean="0">
                          <a:solidFill>
                            <a:srgbClr val="000000"/>
                          </a:solidFill>
                          <a:latin typeface="Calibri"/>
                        </a:rPr>
                        <a:t> </a:t>
                      </a:r>
                      <a:r>
                        <a:rPr lang="en-US" sz="1400" b="0" i="0" u="none" strike="noStrike" baseline="0" dirty="0" err="1" smtClean="0">
                          <a:solidFill>
                            <a:srgbClr val="000000"/>
                          </a:solidFill>
                          <a:latin typeface="Calibri"/>
                        </a:rPr>
                        <a:t>cinco</a:t>
                      </a:r>
                      <a:r>
                        <a:rPr lang="en-US" sz="1400" b="0" i="0" u="none" strike="noStrike" baseline="0" dirty="0" smtClean="0">
                          <a:solidFill>
                            <a:srgbClr val="000000"/>
                          </a:solidFill>
                          <a:latin typeface="Calibri"/>
                        </a:rPr>
                        <a:t> </a:t>
                      </a:r>
                      <a:r>
                        <a:rPr lang="en-US" sz="1400" b="0" i="0" u="none" strike="noStrike" baseline="0" dirty="0" err="1" smtClean="0">
                          <a:solidFill>
                            <a:srgbClr val="000000"/>
                          </a:solidFill>
                          <a:latin typeface="Calibri"/>
                        </a:rPr>
                        <a:t>anos</a:t>
                      </a:r>
                      <a:r>
                        <a:rPr lang="en-US" sz="1400" b="0" i="0" u="none" strike="noStrike" dirty="0" smtClean="0">
                          <a:solidFill>
                            <a:srgbClr val="000000"/>
                          </a:solidFill>
                          <a:latin typeface="Calibri"/>
                        </a:rPr>
                        <a:t>?</a:t>
                      </a:r>
                      <a:endParaRPr lang="en-US" sz="1400" b="0" i="0" u="none" strike="noStrike" dirty="0">
                        <a:solidFill>
                          <a:srgbClr val="000000"/>
                        </a:solidFill>
                        <a:latin typeface="Calibri"/>
                      </a:endParaRPr>
                    </a:p>
                  </a:txBody>
                  <a:tcPr marR="5335" marT="5335" marB="0" anchor="ctr">
                    <a:lnL w="12700" cap="flat" cmpd="sng" algn="ctr">
                      <a:solidFill>
                        <a:srgbClr val="000066"/>
                      </a:solidFill>
                      <a:prstDash val="solid"/>
                      <a:round/>
                      <a:headEnd type="none" w="med" len="med"/>
                      <a:tailEnd type="none" w="med" len="med"/>
                    </a:lnL>
                    <a:lnR w="12700" cap="flat" cmpd="sng" algn="ctr">
                      <a:solidFill>
                        <a:srgbClr val="000066"/>
                      </a:solidFill>
                      <a:prstDash val="solid"/>
                      <a:round/>
                      <a:headEnd type="none" w="med" len="med"/>
                      <a:tailEnd type="none" w="med" len="med"/>
                    </a:lnR>
                    <a:lnT w="6350" cap="flat" cmpd="sng" algn="ctr">
                      <a:solidFill>
                        <a:srgbClr val="000066"/>
                      </a:solidFill>
                      <a:prstDash val="solid"/>
                      <a:round/>
                      <a:headEnd type="none" w="med" len="med"/>
                      <a:tailEnd type="none" w="med" len="med"/>
                    </a:lnT>
                    <a:lnB w="6350" cap="flat" cmpd="sng" algn="ctr">
                      <a:solidFill>
                        <a:srgbClr val="000066"/>
                      </a:solidFill>
                      <a:prstDash val="solid"/>
                      <a:round/>
                      <a:headEnd type="none" w="med" len="med"/>
                      <a:tailEnd type="none" w="med" len="med"/>
                    </a:lnB>
                  </a:tcPr>
                </a:tc>
                <a:tc>
                  <a:txBody>
                    <a:bodyPr/>
                    <a:lstStyle/>
                    <a:p>
                      <a:pPr algn="ctr" fontAlgn="ctr"/>
                      <a:r>
                        <a:rPr lang="en-US" sz="1400" b="0" i="0" u="none" strike="noStrike">
                          <a:solidFill>
                            <a:srgbClr val="000000"/>
                          </a:solidFill>
                          <a:latin typeface="Calibri"/>
                        </a:rPr>
                        <a:t>11</a:t>
                      </a:r>
                    </a:p>
                  </a:txBody>
                  <a:tcPr marL="5335" marR="5335" marT="5335" marB="0" anchor="ctr">
                    <a:lnL w="12700" cap="flat" cmpd="sng" algn="ctr">
                      <a:solidFill>
                        <a:srgbClr val="000066"/>
                      </a:solidFill>
                      <a:prstDash val="solid"/>
                      <a:round/>
                      <a:headEnd type="none" w="med" len="med"/>
                      <a:tailEnd type="none" w="med" len="med"/>
                    </a:lnL>
                    <a:lnR w="12700" cap="flat" cmpd="sng" algn="ctr">
                      <a:solidFill>
                        <a:srgbClr val="000066"/>
                      </a:solidFill>
                      <a:prstDash val="solid"/>
                      <a:round/>
                      <a:headEnd type="none" w="med" len="med"/>
                      <a:tailEnd type="none" w="med" len="med"/>
                    </a:lnR>
                    <a:lnT w="6350" cap="flat" cmpd="sng" algn="ctr">
                      <a:solidFill>
                        <a:srgbClr val="000066"/>
                      </a:solidFill>
                      <a:prstDash val="solid"/>
                      <a:round/>
                      <a:headEnd type="none" w="med" len="med"/>
                      <a:tailEnd type="none" w="med" len="med"/>
                    </a:lnT>
                    <a:lnB w="6350" cap="flat" cmpd="sng" algn="ctr">
                      <a:solidFill>
                        <a:srgbClr val="000066"/>
                      </a:solidFill>
                      <a:prstDash val="solid"/>
                      <a:round/>
                      <a:headEnd type="none" w="med" len="med"/>
                      <a:tailEnd type="none" w="med" len="med"/>
                    </a:lnB>
                  </a:tcPr>
                </a:tc>
              </a:tr>
              <a:tr h="480398">
                <a:tc>
                  <a:txBody>
                    <a:bodyPr/>
                    <a:lstStyle/>
                    <a:p>
                      <a:pPr algn="l" fontAlgn="ctr"/>
                      <a:r>
                        <a:rPr lang="en-US" sz="1400" b="0" i="0" u="none" strike="noStrike" dirty="0" smtClean="0">
                          <a:solidFill>
                            <a:srgbClr val="000000"/>
                          </a:solidFill>
                          <a:latin typeface="Calibri"/>
                        </a:rPr>
                        <a:t>O </a:t>
                      </a:r>
                      <a:r>
                        <a:rPr lang="en-US" sz="1400" b="0" i="0" u="none" strike="noStrike" dirty="0" err="1" smtClean="0">
                          <a:solidFill>
                            <a:srgbClr val="000000"/>
                          </a:solidFill>
                          <a:latin typeface="Calibri"/>
                        </a:rPr>
                        <a:t>relatório</a:t>
                      </a:r>
                      <a:r>
                        <a:rPr lang="en-US" sz="1400" b="0" i="0" u="none" strike="noStrike" baseline="0" dirty="0" smtClean="0">
                          <a:solidFill>
                            <a:srgbClr val="000000"/>
                          </a:solidFill>
                          <a:latin typeface="Calibri"/>
                        </a:rPr>
                        <a:t> de IP </a:t>
                      </a:r>
                      <a:r>
                        <a:rPr lang="en-US" sz="1400" b="0" i="0" u="none" strike="noStrike" baseline="0" dirty="0" err="1" smtClean="0">
                          <a:solidFill>
                            <a:srgbClr val="000000"/>
                          </a:solidFill>
                          <a:latin typeface="Calibri"/>
                        </a:rPr>
                        <a:t>ou</a:t>
                      </a:r>
                      <a:r>
                        <a:rPr lang="en-US" sz="1400" b="0" i="0" u="none" strike="noStrike" baseline="0" dirty="0" smtClean="0">
                          <a:solidFill>
                            <a:srgbClr val="000000"/>
                          </a:solidFill>
                          <a:latin typeface="Calibri"/>
                        </a:rPr>
                        <a:t> AP </a:t>
                      </a:r>
                      <a:r>
                        <a:rPr lang="en-US" sz="1400" b="0" i="0" u="none" strike="noStrike" baseline="0" dirty="0" err="1" smtClean="0">
                          <a:solidFill>
                            <a:srgbClr val="000000"/>
                          </a:solidFill>
                          <a:latin typeface="Calibri"/>
                        </a:rPr>
                        <a:t>mais</a:t>
                      </a:r>
                      <a:r>
                        <a:rPr lang="en-US" sz="1400" b="0" i="0" u="none" strike="noStrike" baseline="0" dirty="0" smtClean="0">
                          <a:solidFill>
                            <a:srgbClr val="000000"/>
                          </a:solidFill>
                          <a:latin typeface="Calibri"/>
                        </a:rPr>
                        <a:t> </a:t>
                      </a:r>
                      <a:r>
                        <a:rPr lang="en-US" sz="1400" b="0" i="0" u="none" strike="noStrike" baseline="0" dirty="0" err="1" smtClean="0">
                          <a:solidFill>
                            <a:srgbClr val="000000"/>
                          </a:solidFill>
                          <a:latin typeface="Calibri"/>
                        </a:rPr>
                        <a:t>recente</a:t>
                      </a:r>
                      <a:r>
                        <a:rPr lang="en-US" sz="1400" b="0" i="0" u="none" strike="noStrike" baseline="0" dirty="0" smtClean="0">
                          <a:solidFill>
                            <a:srgbClr val="000000"/>
                          </a:solidFill>
                          <a:latin typeface="Calibri"/>
                        </a:rPr>
                        <a:t> </a:t>
                      </a:r>
                      <a:r>
                        <a:rPr lang="en-US" sz="1400" b="0" i="0" u="none" strike="noStrike" baseline="0" dirty="0" err="1" smtClean="0">
                          <a:solidFill>
                            <a:srgbClr val="000000"/>
                          </a:solidFill>
                          <a:latin typeface="Calibri"/>
                        </a:rPr>
                        <a:t>foi</a:t>
                      </a:r>
                      <a:r>
                        <a:rPr lang="en-US" sz="1400" b="0" i="0" u="none" strike="noStrike" baseline="0" dirty="0" smtClean="0">
                          <a:solidFill>
                            <a:srgbClr val="000000"/>
                          </a:solidFill>
                          <a:latin typeface="Calibri"/>
                        </a:rPr>
                        <a:t> </a:t>
                      </a:r>
                      <a:r>
                        <a:rPr lang="en-US" sz="1400" b="0" i="0" u="none" strike="noStrike" baseline="0" dirty="0" err="1" smtClean="0">
                          <a:solidFill>
                            <a:srgbClr val="000000"/>
                          </a:solidFill>
                          <a:latin typeface="Calibri"/>
                        </a:rPr>
                        <a:t>concluído</a:t>
                      </a:r>
                      <a:r>
                        <a:rPr lang="en-US" sz="1400" b="0" i="0" u="none" strike="noStrike" baseline="0" dirty="0" smtClean="0">
                          <a:solidFill>
                            <a:srgbClr val="000000"/>
                          </a:solidFill>
                          <a:latin typeface="Calibri"/>
                        </a:rPr>
                        <a:t> </a:t>
                      </a:r>
                      <a:r>
                        <a:rPr lang="en-US" sz="1400" b="0" i="0" u="none" strike="noStrike" baseline="0" dirty="0" err="1" smtClean="0">
                          <a:solidFill>
                            <a:srgbClr val="000000"/>
                          </a:solidFill>
                          <a:latin typeface="Calibri"/>
                        </a:rPr>
                        <a:t>dentro</a:t>
                      </a:r>
                      <a:r>
                        <a:rPr lang="en-US" sz="1400" b="0" i="0" u="none" strike="noStrike" baseline="0" dirty="0" smtClean="0">
                          <a:solidFill>
                            <a:srgbClr val="000000"/>
                          </a:solidFill>
                          <a:latin typeface="Calibri"/>
                        </a:rPr>
                        <a:t> de 90 </a:t>
                      </a:r>
                      <a:r>
                        <a:rPr lang="en-US" sz="1400" b="0" i="0" u="none" strike="noStrike" baseline="0" dirty="0" err="1" smtClean="0">
                          <a:solidFill>
                            <a:srgbClr val="000000"/>
                          </a:solidFill>
                          <a:latin typeface="Calibri"/>
                        </a:rPr>
                        <a:t>dias</a:t>
                      </a:r>
                      <a:r>
                        <a:rPr lang="en-US" sz="1400" b="0" i="0" u="none" strike="noStrike" baseline="0" dirty="0" smtClean="0">
                          <a:solidFill>
                            <a:srgbClr val="000000"/>
                          </a:solidFill>
                          <a:latin typeface="Calibri"/>
                        </a:rPr>
                        <a:t> da </a:t>
                      </a:r>
                      <a:r>
                        <a:rPr lang="en-US" sz="1400" b="0" i="0" u="none" strike="noStrike" baseline="0" dirty="0" err="1" smtClean="0">
                          <a:solidFill>
                            <a:srgbClr val="000000"/>
                          </a:solidFill>
                          <a:latin typeface="Calibri"/>
                        </a:rPr>
                        <a:t>inspeção</a:t>
                      </a:r>
                      <a:r>
                        <a:rPr lang="en-US" sz="1400" b="0" i="0" u="none" strike="noStrike" baseline="0" dirty="0" smtClean="0">
                          <a:solidFill>
                            <a:srgbClr val="000000"/>
                          </a:solidFill>
                          <a:latin typeface="Calibri"/>
                        </a:rPr>
                        <a:t>/</a:t>
                      </a:r>
                      <a:r>
                        <a:rPr lang="en-US" sz="1400" b="0" i="0" u="none" strike="noStrike" baseline="0" dirty="0" err="1" smtClean="0">
                          <a:solidFill>
                            <a:srgbClr val="000000"/>
                          </a:solidFill>
                          <a:latin typeface="Calibri"/>
                        </a:rPr>
                        <a:t>avaliação</a:t>
                      </a:r>
                      <a:r>
                        <a:rPr lang="en-US" sz="1400" b="0" i="0" u="none" strike="noStrike" dirty="0" smtClean="0">
                          <a:solidFill>
                            <a:srgbClr val="000000"/>
                          </a:solidFill>
                          <a:latin typeface="Calibri"/>
                        </a:rPr>
                        <a:t>?</a:t>
                      </a:r>
                      <a:endParaRPr lang="en-US" sz="1400" b="0" i="0" u="none" strike="noStrike" dirty="0">
                        <a:solidFill>
                          <a:srgbClr val="000000"/>
                        </a:solidFill>
                        <a:latin typeface="Calibri"/>
                      </a:endParaRPr>
                    </a:p>
                  </a:txBody>
                  <a:tcPr marR="5335" marT="5335" marB="0" anchor="ctr">
                    <a:lnL w="12700" cap="flat" cmpd="sng" algn="ctr">
                      <a:solidFill>
                        <a:srgbClr val="000066"/>
                      </a:solidFill>
                      <a:prstDash val="solid"/>
                      <a:round/>
                      <a:headEnd type="none" w="med" len="med"/>
                      <a:tailEnd type="none" w="med" len="med"/>
                    </a:lnL>
                    <a:lnR w="12700" cap="flat" cmpd="sng" algn="ctr">
                      <a:solidFill>
                        <a:srgbClr val="000066"/>
                      </a:solidFill>
                      <a:prstDash val="solid"/>
                      <a:round/>
                      <a:headEnd type="none" w="med" len="med"/>
                      <a:tailEnd type="none" w="med" len="med"/>
                    </a:lnR>
                    <a:lnT w="6350" cap="flat" cmpd="sng" algn="ctr">
                      <a:solidFill>
                        <a:srgbClr val="000066"/>
                      </a:solidFill>
                      <a:prstDash val="solid"/>
                      <a:round/>
                      <a:headEnd type="none" w="med" len="med"/>
                      <a:tailEnd type="none" w="med" len="med"/>
                    </a:lnT>
                    <a:lnB w="6350" cap="flat" cmpd="sng" algn="ctr">
                      <a:solidFill>
                        <a:srgbClr val="000066"/>
                      </a:solidFill>
                      <a:prstDash val="solid"/>
                      <a:round/>
                      <a:headEnd type="none" w="med" len="med"/>
                      <a:tailEnd type="none" w="med" len="med"/>
                    </a:lnB>
                  </a:tcPr>
                </a:tc>
                <a:tc>
                  <a:txBody>
                    <a:bodyPr/>
                    <a:lstStyle/>
                    <a:p>
                      <a:pPr algn="ctr" fontAlgn="ctr"/>
                      <a:r>
                        <a:rPr lang="en-US" sz="1400" b="0" i="0" u="none" strike="noStrike">
                          <a:solidFill>
                            <a:srgbClr val="000000"/>
                          </a:solidFill>
                          <a:latin typeface="Calibri"/>
                        </a:rPr>
                        <a:t>5</a:t>
                      </a:r>
                    </a:p>
                  </a:txBody>
                  <a:tcPr marL="5335" marR="5335" marT="5335" marB="0" anchor="ctr">
                    <a:lnL w="12700" cap="flat" cmpd="sng" algn="ctr">
                      <a:solidFill>
                        <a:srgbClr val="000066"/>
                      </a:solidFill>
                      <a:prstDash val="solid"/>
                      <a:round/>
                      <a:headEnd type="none" w="med" len="med"/>
                      <a:tailEnd type="none" w="med" len="med"/>
                    </a:lnL>
                    <a:lnR w="12700" cap="flat" cmpd="sng" algn="ctr">
                      <a:solidFill>
                        <a:srgbClr val="000066"/>
                      </a:solidFill>
                      <a:prstDash val="solid"/>
                      <a:round/>
                      <a:headEnd type="none" w="med" len="med"/>
                      <a:tailEnd type="none" w="med" len="med"/>
                    </a:lnR>
                    <a:lnT w="6350" cap="flat" cmpd="sng" algn="ctr">
                      <a:solidFill>
                        <a:srgbClr val="000066"/>
                      </a:solidFill>
                      <a:prstDash val="solid"/>
                      <a:round/>
                      <a:headEnd type="none" w="med" len="med"/>
                      <a:tailEnd type="none" w="med" len="med"/>
                    </a:lnT>
                    <a:lnB w="6350" cap="flat" cmpd="sng" algn="ctr">
                      <a:solidFill>
                        <a:srgbClr val="000066"/>
                      </a:solidFill>
                      <a:prstDash val="solid"/>
                      <a:round/>
                      <a:headEnd type="none" w="med" len="med"/>
                      <a:tailEnd type="none" w="med" len="med"/>
                    </a:lnB>
                  </a:tcPr>
                </a:tc>
              </a:tr>
              <a:tr h="480398">
                <a:tc>
                  <a:txBody>
                    <a:bodyPr/>
                    <a:lstStyle/>
                    <a:p>
                      <a:pPr algn="l" fontAlgn="ctr"/>
                      <a:r>
                        <a:rPr lang="en-US" sz="1400" b="0" i="0" u="none" strike="noStrike" dirty="0" smtClean="0">
                          <a:solidFill>
                            <a:srgbClr val="000000"/>
                          </a:solidFill>
                          <a:latin typeface="Calibri"/>
                        </a:rPr>
                        <a:t>O </a:t>
                      </a:r>
                      <a:r>
                        <a:rPr lang="en-US" sz="1400" b="0" i="0" u="none" strike="noStrike" dirty="0" err="1" smtClean="0">
                          <a:solidFill>
                            <a:srgbClr val="000000"/>
                          </a:solidFill>
                          <a:latin typeface="Calibri"/>
                        </a:rPr>
                        <a:t>relatório</a:t>
                      </a:r>
                      <a:r>
                        <a:rPr lang="en-US" sz="1400" b="0" i="0" u="none" strike="noStrike" dirty="0" smtClean="0">
                          <a:solidFill>
                            <a:srgbClr val="000000"/>
                          </a:solidFill>
                          <a:latin typeface="Calibri"/>
                        </a:rPr>
                        <a:t> de IP </a:t>
                      </a:r>
                      <a:r>
                        <a:rPr lang="en-US" sz="1400" b="0" i="0" u="none" strike="noStrike" dirty="0" err="1" smtClean="0">
                          <a:solidFill>
                            <a:srgbClr val="000000"/>
                          </a:solidFill>
                          <a:latin typeface="Calibri"/>
                        </a:rPr>
                        <a:t>ou</a:t>
                      </a:r>
                      <a:r>
                        <a:rPr lang="en-US" sz="1400" b="0" i="0" u="none" strike="noStrike" dirty="0" smtClean="0">
                          <a:solidFill>
                            <a:srgbClr val="000000"/>
                          </a:solidFill>
                          <a:latin typeface="Calibri"/>
                        </a:rPr>
                        <a:t> AP </a:t>
                      </a:r>
                      <a:r>
                        <a:rPr lang="en-US" sz="1400" b="0" i="0" u="none" strike="noStrike" dirty="0" err="1" smtClean="0">
                          <a:solidFill>
                            <a:srgbClr val="000000"/>
                          </a:solidFill>
                          <a:latin typeface="Calibri"/>
                        </a:rPr>
                        <a:t>foi</a:t>
                      </a:r>
                      <a:r>
                        <a:rPr lang="en-US" sz="1400" b="0" i="0" u="none" strike="noStrike" dirty="0" smtClean="0">
                          <a:solidFill>
                            <a:srgbClr val="000000"/>
                          </a:solidFill>
                          <a:latin typeface="Calibri"/>
                        </a:rPr>
                        <a:t> </a:t>
                      </a:r>
                      <a:r>
                        <a:rPr lang="en-US" sz="1400" b="0" i="0" u="none" strike="noStrike" dirty="0" err="1" smtClean="0">
                          <a:solidFill>
                            <a:srgbClr val="000000"/>
                          </a:solidFill>
                          <a:latin typeface="Calibri"/>
                        </a:rPr>
                        <a:t>concluído</a:t>
                      </a:r>
                      <a:r>
                        <a:rPr lang="en-US" sz="1400" b="0" i="0" u="none" strike="noStrike" baseline="0" dirty="0" smtClean="0">
                          <a:solidFill>
                            <a:srgbClr val="000000"/>
                          </a:solidFill>
                          <a:latin typeface="Calibri"/>
                        </a:rPr>
                        <a:t>, mas </a:t>
                      </a:r>
                      <a:r>
                        <a:rPr lang="en-US" sz="1400" b="0" i="0" u="none" strike="noStrike" baseline="0" dirty="0" err="1" smtClean="0">
                          <a:solidFill>
                            <a:srgbClr val="000000"/>
                          </a:solidFill>
                          <a:latin typeface="Calibri"/>
                        </a:rPr>
                        <a:t>concluído</a:t>
                      </a:r>
                      <a:r>
                        <a:rPr lang="en-US" sz="1400" b="0" i="0" u="none" strike="noStrike" baseline="0" dirty="0" smtClean="0">
                          <a:solidFill>
                            <a:srgbClr val="000000"/>
                          </a:solidFill>
                          <a:latin typeface="Calibri"/>
                        </a:rPr>
                        <a:t> com </a:t>
                      </a:r>
                      <a:r>
                        <a:rPr lang="en-US" sz="1400" b="0" i="0" u="none" strike="noStrike" baseline="0" dirty="0" err="1" smtClean="0">
                          <a:solidFill>
                            <a:srgbClr val="000000"/>
                          </a:solidFill>
                          <a:latin typeface="Calibri"/>
                        </a:rPr>
                        <a:t>mais</a:t>
                      </a:r>
                      <a:r>
                        <a:rPr lang="en-US" sz="1400" b="0" i="0" u="none" strike="noStrike" baseline="0" dirty="0" smtClean="0">
                          <a:solidFill>
                            <a:srgbClr val="000000"/>
                          </a:solidFill>
                          <a:latin typeface="Calibri"/>
                        </a:rPr>
                        <a:t> de 90 </a:t>
                      </a:r>
                      <a:r>
                        <a:rPr lang="en-US" sz="1400" b="0" i="0" u="none" strike="noStrike" baseline="0" dirty="0" err="1" smtClean="0">
                          <a:solidFill>
                            <a:srgbClr val="000000"/>
                          </a:solidFill>
                          <a:latin typeface="Calibri"/>
                        </a:rPr>
                        <a:t>dias</a:t>
                      </a:r>
                      <a:r>
                        <a:rPr lang="en-US" sz="1400" b="0" i="0" u="none" strike="noStrike" baseline="0" dirty="0" smtClean="0">
                          <a:solidFill>
                            <a:srgbClr val="000000"/>
                          </a:solidFill>
                          <a:latin typeface="Calibri"/>
                        </a:rPr>
                        <a:t> da </a:t>
                      </a:r>
                      <a:r>
                        <a:rPr lang="en-US" sz="1400" b="0" i="0" u="none" strike="noStrike" baseline="0" dirty="0" err="1" smtClean="0">
                          <a:solidFill>
                            <a:srgbClr val="000000"/>
                          </a:solidFill>
                          <a:latin typeface="Calibri"/>
                        </a:rPr>
                        <a:t>inspeção</a:t>
                      </a:r>
                      <a:r>
                        <a:rPr lang="en-US" sz="1400" b="0" i="0" u="none" strike="noStrike" baseline="0" dirty="0" smtClean="0">
                          <a:solidFill>
                            <a:srgbClr val="000000"/>
                          </a:solidFill>
                          <a:latin typeface="Calibri"/>
                        </a:rPr>
                        <a:t>/</a:t>
                      </a:r>
                      <a:r>
                        <a:rPr lang="en-US" sz="1400" b="0" i="0" u="none" strike="noStrike" baseline="0" dirty="0" err="1" smtClean="0">
                          <a:solidFill>
                            <a:srgbClr val="000000"/>
                          </a:solidFill>
                          <a:latin typeface="Calibri"/>
                        </a:rPr>
                        <a:t>avaliação</a:t>
                      </a:r>
                      <a:r>
                        <a:rPr lang="en-US" sz="1400" b="0" i="0" u="none" strike="noStrike" dirty="0" smtClean="0">
                          <a:solidFill>
                            <a:srgbClr val="000000"/>
                          </a:solidFill>
                          <a:latin typeface="Calibri"/>
                        </a:rPr>
                        <a:t>?</a:t>
                      </a:r>
                      <a:endParaRPr lang="en-US" sz="1400" b="0" i="0" u="none" strike="noStrike" dirty="0">
                        <a:solidFill>
                          <a:srgbClr val="000000"/>
                        </a:solidFill>
                        <a:latin typeface="Calibri"/>
                      </a:endParaRPr>
                    </a:p>
                  </a:txBody>
                  <a:tcPr marR="5335" marT="5335" marB="0" anchor="ctr">
                    <a:lnL w="12700" cap="flat" cmpd="sng" algn="ctr">
                      <a:solidFill>
                        <a:srgbClr val="000066"/>
                      </a:solidFill>
                      <a:prstDash val="solid"/>
                      <a:round/>
                      <a:headEnd type="none" w="med" len="med"/>
                      <a:tailEnd type="none" w="med" len="med"/>
                    </a:lnL>
                    <a:lnR w="12700" cap="flat" cmpd="sng" algn="ctr">
                      <a:solidFill>
                        <a:srgbClr val="000066"/>
                      </a:solidFill>
                      <a:prstDash val="solid"/>
                      <a:round/>
                      <a:headEnd type="none" w="med" len="med"/>
                      <a:tailEnd type="none" w="med" len="med"/>
                    </a:lnR>
                    <a:lnT w="6350" cap="flat" cmpd="sng" algn="ctr">
                      <a:solidFill>
                        <a:srgbClr val="000066"/>
                      </a:solidFill>
                      <a:prstDash val="solid"/>
                      <a:round/>
                      <a:headEnd type="none" w="med" len="med"/>
                      <a:tailEnd type="none" w="med" len="med"/>
                    </a:lnT>
                    <a:lnB w="6350" cap="flat" cmpd="sng" algn="ctr">
                      <a:solidFill>
                        <a:srgbClr val="000066"/>
                      </a:solidFill>
                      <a:prstDash val="solid"/>
                      <a:round/>
                      <a:headEnd type="none" w="med" len="med"/>
                      <a:tailEnd type="none" w="med" len="med"/>
                    </a:lnB>
                  </a:tcPr>
                </a:tc>
                <a:tc>
                  <a:txBody>
                    <a:bodyPr/>
                    <a:lstStyle/>
                    <a:p>
                      <a:pPr algn="ctr" fontAlgn="ctr"/>
                      <a:r>
                        <a:rPr lang="en-US" sz="1400" b="0" i="0" u="none" strike="noStrike" dirty="0">
                          <a:solidFill>
                            <a:srgbClr val="000000"/>
                          </a:solidFill>
                          <a:latin typeface="Calibri"/>
                        </a:rPr>
                        <a:t>1</a:t>
                      </a:r>
                    </a:p>
                  </a:txBody>
                  <a:tcPr marL="5335" marR="5335" marT="5335" marB="0" anchor="ctr">
                    <a:lnL w="12700" cap="flat" cmpd="sng" algn="ctr">
                      <a:solidFill>
                        <a:srgbClr val="000066"/>
                      </a:solidFill>
                      <a:prstDash val="solid"/>
                      <a:round/>
                      <a:headEnd type="none" w="med" len="med"/>
                      <a:tailEnd type="none" w="med" len="med"/>
                    </a:lnL>
                    <a:lnR w="12700" cap="flat" cmpd="sng" algn="ctr">
                      <a:solidFill>
                        <a:srgbClr val="000066"/>
                      </a:solidFill>
                      <a:prstDash val="solid"/>
                      <a:round/>
                      <a:headEnd type="none" w="med" len="med"/>
                      <a:tailEnd type="none" w="med" len="med"/>
                    </a:lnR>
                    <a:lnT w="6350" cap="flat" cmpd="sng" algn="ctr">
                      <a:solidFill>
                        <a:srgbClr val="000066"/>
                      </a:solidFill>
                      <a:prstDash val="solid"/>
                      <a:round/>
                      <a:headEnd type="none" w="med" len="med"/>
                      <a:tailEnd type="none" w="med" len="med"/>
                    </a:lnT>
                    <a:lnB w="6350" cap="flat" cmpd="sng" algn="ctr">
                      <a:solidFill>
                        <a:srgbClr val="000066"/>
                      </a:solidFill>
                      <a:prstDash val="solid"/>
                      <a:round/>
                      <a:headEnd type="none" w="med" len="med"/>
                      <a:tailEnd type="none" w="med" len="med"/>
                    </a:lnB>
                  </a:tcPr>
                </a:tc>
              </a:tr>
              <a:tr h="480398">
                <a:tc>
                  <a:txBody>
                    <a:bodyPr/>
                    <a:lstStyle/>
                    <a:p>
                      <a:pPr algn="l" fontAlgn="ctr"/>
                      <a:r>
                        <a:rPr lang="en-US" sz="1400" b="0" i="0" u="none" strike="noStrike" dirty="0" smtClean="0">
                          <a:solidFill>
                            <a:srgbClr val="000000"/>
                          </a:solidFill>
                          <a:latin typeface="Calibri"/>
                        </a:rPr>
                        <a:t>A </a:t>
                      </a:r>
                      <a:r>
                        <a:rPr lang="en-US" sz="1400" b="0" i="0" u="none" strike="noStrike" dirty="0" err="1" smtClean="0">
                          <a:solidFill>
                            <a:srgbClr val="000000"/>
                          </a:solidFill>
                          <a:latin typeface="Calibri"/>
                        </a:rPr>
                        <a:t>inspeção</a:t>
                      </a:r>
                      <a:r>
                        <a:rPr lang="en-US" sz="1400" b="0" i="0" u="none" strike="noStrike" dirty="0" smtClean="0">
                          <a:solidFill>
                            <a:srgbClr val="000000"/>
                          </a:solidFill>
                          <a:latin typeface="Calibri"/>
                        </a:rPr>
                        <a:t> annual </a:t>
                      </a:r>
                      <a:r>
                        <a:rPr lang="en-US" sz="1400" b="0" i="0" u="none" strike="noStrike" dirty="0" err="1" smtClean="0">
                          <a:solidFill>
                            <a:srgbClr val="000000"/>
                          </a:solidFill>
                          <a:latin typeface="Calibri"/>
                        </a:rPr>
                        <a:t>mais</a:t>
                      </a:r>
                      <a:r>
                        <a:rPr lang="en-US" sz="1400" b="0" i="0" u="none" strike="noStrike" dirty="0" smtClean="0">
                          <a:solidFill>
                            <a:srgbClr val="000000"/>
                          </a:solidFill>
                          <a:latin typeface="Calibri"/>
                        </a:rPr>
                        <a:t> </a:t>
                      </a:r>
                      <a:r>
                        <a:rPr lang="en-US" sz="1400" b="0" i="0" u="none" strike="noStrike" dirty="0" err="1" smtClean="0">
                          <a:solidFill>
                            <a:srgbClr val="000000"/>
                          </a:solidFill>
                          <a:latin typeface="Calibri"/>
                        </a:rPr>
                        <a:t>recente</a:t>
                      </a:r>
                      <a:r>
                        <a:rPr lang="en-US" sz="1400" b="0" i="0" u="none" strike="noStrike" dirty="0" smtClean="0">
                          <a:solidFill>
                            <a:srgbClr val="000000"/>
                          </a:solidFill>
                          <a:latin typeface="Calibri"/>
                        </a:rPr>
                        <a:t> </a:t>
                      </a:r>
                      <a:r>
                        <a:rPr lang="en-US" sz="1400" b="0" i="0" u="none" strike="noStrike" dirty="0" err="1" smtClean="0">
                          <a:solidFill>
                            <a:srgbClr val="000000"/>
                          </a:solidFill>
                          <a:latin typeface="Calibri"/>
                        </a:rPr>
                        <a:t>foi</a:t>
                      </a:r>
                      <a:r>
                        <a:rPr lang="en-US" sz="1400" b="0" i="0" u="none" strike="noStrike" dirty="0" smtClean="0">
                          <a:solidFill>
                            <a:srgbClr val="000000"/>
                          </a:solidFill>
                          <a:latin typeface="Calibri"/>
                        </a:rPr>
                        <a:t> </a:t>
                      </a:r>
                      <a:r>
                        <a:rPr lang="en-US" sz="1400" b="0" i="0" u="none" strike="noStrike" dirty="0" err="1" smtClean="0">
                          <a:solidFill>
                            <a:srgbClr val="000000"/>
                          </a:solidFill>
                          <a:latin typeface="Calibri"/>
                        </a:rPr>
                        <a:t>concluída</a:t>
                      </a:r>
                      <a:r>
                        <a:rPr lang="en-US" sz="1400" b="0" i="0" u="none" strike="noStrike" dirty="0" smtClean="0">
                          <a:solidFill>
                            <a:srgbClr val="000000"/>
                          </a:solidFill>
                          <a:latin typeface="Calibri"/>
                        </a:rPr>
                        <a:t> e </a:t>
                      </a:r>
                      <a:r>
                        <a:rPr lang="en-US" sz="1400" b="0" i="0" u="none" strike="noStrike" dirty="0" err="1" smtClean="0">
                          <a:solidFill>
                            <a:srgbClr val="000000"/>
                          </a:solidFill>
                          <a:latin typeface="Calibri"/>
                        </a:rPr>
                        <a:t>documentada</a:t>
                      </a:r>
                      <a:r>
                        <a:rPr lang="en-US" sz="1400" b="0" i="0" u="none" strike="noStrike" baseline="0" dirty="0" smtClean="0">
                          <a:solidFill>
                            <a:srgbClr val="000000"/>
                          </a:solidFill>
                          <a:latin typeface="Calibri"/>
                        </a:rPr>
                        <a:t> </a:t>
                      </a:r>
                      <a:r>
                        <a:rPr lang="en-US" sz="1400" b="0" i="0" u="none" strike="noStrike" baseline="0" dirty="0" err="1" smtClean="0">
                          <a:solidFill>
                            <a:srgbClr val="000000"/>
                          </a:solidFill>
                          <a:latin typeface="Calibri"/>
                        </a:rPr>
                        <a:t>dentro</a:t>
                      </a:r>
                      <a:r>
                        <a:rPr lang="en-US" sz="1400" b="0" i="0" u="none" strike="noStrike" baseline="0" dirty="0" smtClean="0">
                          <a:solidFill>
                            <a:srgbClr val="000000"/>
                          </a:solidFill>
                          <a:latin typeface="Calibri"/>
                        </a:rPr>
                        <a:t> dos </a:t>
                      </a:r>
                      <a:r>
                        <a:rPr lang="en-US" sz="1400" b="0" i="0" u="none" strike="noStrike" baseline="0" dirty="0" err="1" smtClean="0">
                          <a:solidFill>
                            <a:srgbClr val="000000"/>
                          </a:solidFill>
                          <a:latin typeface="Calibri"/>
                        </a:rPr>
                        <a:t>últimos</a:t>
                      </a:r>
                      <a:r>
                        <a:rPr lang="en-US" sz="1400" b="0" i="0" u="none" strike="noStrike" baseline="0" dirty="0" smtClean="0">
                          <a:solidFill>
                            <a:srgbClr val="000000"/>
                          </a:solidFill>
                          <a:latin typeface="Calibri"/>
                        </a:rPr>
                        <a:t> 15 </a:t>
                      </a:r>
                      <a:r>
                        <a:rPr lang="en-US" sz="1400" b="0" i="0" u="none" strike="noStrike" baseline="0" dirty="0" err="1" smtClean="0">
                          <a:solidFill>
                            <a:srgbClr val="000000"/>
                          </a:solidFill>
                          <a:latin typeface="Calibri"/>
                        </a:rPr>
                        <a:t>meses</a:t>
                      </a:r>
                      <a:r>
                        <a:rPr lang="en-US" sz="1400" b="0" i="0" u="none" strike="noStrike" dirty="0" smtClean="0">
                          <a:solidFill>
                            <a:srgbClr val="000000"/>
                          </a:solidFill>
                          <a:latin typeface="Calibri"/>
                        </a:rPr>
                        <a:t>?</a:t>
                      </a:r>
                      <a:endParaRPr lang="en-US" sz="1400" b="0" i="0" u="none" strike="noStrike" dirty="0">
                        <a:solidFill>
                          <a:srgbClr val="000000"/>
                        </a:solidFill>
                        <a:latin typeface="Calibri"/>
                      </a:endParaRPr>
                    </a:p>
                  </a:txBody>
                  <a:tcPr marR="5335" marT="5335" marB="0" anchor="ctr">
                    <a:lnL w="12700" cap="flat" cmpd="sng" algn="ctr">
                      <a:solidFill>
                        <a:srgbClr val="000066"/>
                      </a:solidFill>
                      <a:prstDash val="solid"/>
                      <a:round/>
                      <a:headEnd type="none" w="med" len="med"/>
                      <a:tailEnd type="none" w="med" len="med"/>
                    </a:lnL>
                    <a:lnR w="12700" cap="flat" cmpd="sng" algn="ctr">
                      <a:solidFill>
                        <a:srgbClr val="000066"/>
                      </a:solidFill>
                      <a:prstDash val="solid"/>
                      <a:round/>
                      <a:headEnd type="none" w="med" len="med"/>
                      <a:tailEnd type="none" w="med" len="med"/>
                    </a:lnR>
                    <a:lnT w="6350" cap="flat" cmpd="sng" algn="ctr">
                      <a:solidFill>
                        <a:srgbClr val="000066"/>
                      </a:solidFill>
                      <a:prstDash val="solid"/>
                      <a:round/>
                      <a:headEnd type="none" w="med" len="med"/>
                      <a:tailEnd type="none" w="med" len="med"/>
                    </a:lnT>
                    <a:lnB w="6350" cap="flat" cmpd="sng" algn="ctr">
                      <a:solidFill>
                        <a:srgbClr val="000066"/>
                      </a:solidFill>
                      <a:prstDash val="solid"/>
                      <a:round/>
                      <a:headEnd type="none" w="med" len="med"/>
                      <a:tailEnd type="none" w="med" len="med"/>
                    </a:lnB>
                  </a:tcPr>
                </a:tc>
                <a:tc>
                  <a:txBody>
                    <a:bodyPr/>
                    <a:lstStyle/>
                    <a:p>
                      <a:pPr algn="ctr" fontAlgn="ctr"/>
                      <a:r>
                        <a:rPr lang="en-US" sz="1400" b="0" i="0" u="none" strike="noStrike" dirty="0">
                          <a:solidFill>
                            <a:srgbClr val="000000"/>
                          </a:solidFill>
                          <a:latin typeface="Calibri"/>
                        </a:rPr>
                        <a:t>3</a:t>
                      </a:r>
                    </a:p>
                  </a:txBody>
                  <a:tcPr marL="5335" marR="5335" marT="5335" marB="0" anchor="ctr">
                    <a:lnL w="12700" cap="flat" cmpd="sng" algn="ctr">
                      <a:solidFill>
                        <a:srgbClr val="000066"/>
                      </a:solidFill>
                      <a:prstDash val="solid"/>
                      <a:round/>
                      <a:headEnd type="none" w="med" len="med"/>
                      <a:tailEnd type="none" w="med" len="med"/>
                    </a:lnL>
                    <a:lnR w="12700" cap="flat" cmpd="sng" algn="ctr">
                      <a:solidFill>
                        <a:srgbClr val="000066"/>
                      </a:solidFill>
                      <a:prstDash val="solid"/>
                      <a:round/>
                      <a:headEnd type="none" w="med" len="med"/>
                      <a:tailEnd type="none" w="med" len="med"/>
                    </a:lnR>
                    <a:lnT w="6350" cap="flat" cmpd="sng" algn="ctr">
                      <a:solidFill>
                        <a:srgbClr val="000066"/>
                      </a:solidFill>
                      <a:prstDash val="solid"/>
                      <a:round/>
                      <a:headEnd type="none" w="med" len="med"/>
                      <a:tailEnd type="none" w="med" len="med"/>
                    </a:lnT>
                    <a:lnB w="6350" cap="flat" cmpd="sng" algn="ctr">
                      <a:solidFill>
                        <a:srgbClr val="000066"/>
                      </a:solidFill>
                      <a:prstDash val="solid"/>
                      <a:round/>
                      <a:headEnd type="none" w="med" len="med"/>
                      <a:tailEnd type="none" w="med" len="med"/>
                    </a:lnB>
                  </a:tcPr>
                </a:tc>
              </a:tr>
              <a:tr h="480398">
                <a:tc>
                  <a:txBody>
                    <a:bodyPr/>
                    <a:lstStyle/>
                    <a:p>
                      <a:pPr algn="l" fontAlgn="ctr"/>
                      <a:r>
                        <a:rPr lang="en-US" sz="1400" b="0" i="0" u="none" strike="noStrike" dirty="0" err="1" smtClean="0">
                          <a:solidFill>
                            <a:srgbClr val="000000"/>
                          </a:solidFill>
                          <a:latin typeface="Calibri"/>
                        </a:rPr>
                        <a:t>Deficiências</a:t>
                      </a:r>
                      <a:r>
                        <a:rPr lang="en-US" sz="1400" b="0" i="0" u="none" strike="noStrike" baseline="0" dirty="0" smtClean="0">
                          <a:solidFill>
                            <a:srgbClr val="000000"/>
                          </a:solidFill>
                          <a:latin typeface="Calibri"/>
                        </a:rPr>
                        <a:t> de </a:t>
                      </a:r>
                      <a:r>
                        <a:rPr lang="en-US" sz="1400" b="0" i="0" u="none" strike="noStrike" baseline="0" dirty="0" err="1" smtClean="0">
                          <a:solidFill>
                            <a:srgbClr val="000000"/>
                          </a:solidFill>
                          <a:latin typeface="Calibri"/>
                        </a:rPr>
                        <a:t>Segurança</a:t>
                      </a:r>
                      <a:r>
                        <a:rPr lang="en-US" sz="1400" b="0" i="0" u="none" strike="noStrike" baseline="0" dirty="0" smtClean="0">
                          <a:solidFill>
                            <a:srgbClr val="000000"/>
                          </a:solidFill>
                          <a:latin typeface="Calibri"/>
                        </a:rPr>
                        <a:t> de </a:t>
                      </a:r>
                      <a:r>
                        <a:rPr lang="en-US" sz="1400" b="0" i="0" u="none" strike="noStrike" baseline="0" dirty="0" err="1" smtClean="0">
                          <a:solidFill>
                            <a:srgbClr val="000000"/>
                          </a:solidFill>
                          <a:latin typeface="Calibri"/>
                        </a:rPr>
                        <a:t>Barragens</a:t>
                      </a:r>
                      <a:r>
                        <a:rPr lang="en-US" sz="1400" b="0" i="0" u="none" strike="noStrike" baseline="0" dirty="0" smtClean="0">
                          <a:solidFill>
                            <a:srgbClr val="000000"/>
                          </a:solidFill>
                          <a:latin typeface="Calibri"/>
                        </a:rPr>
                        <a:t> </a:t>
                      </a:r>
                      <a:r>
                        <a:rPr lang="en-US" sz="1400" b="0" i="0" u="none" strike="noStrike" baseline="0" dirty="0" err="1" smtClean="0">
                          <a:solidFill>
                            <a:srgbClr val="000000"/>
                          </a:solidFill>
                          <a:latin typeface="Calibri"/>
                        </a:rPr>
                        <a:t>foram</a:t>
                      </a:r>
                      <a:r>
                        <a:rPr lang="en-US" sz="1400" b="0" i="0" u="none" strike="noStrike" baseline="0" dirty="0" smtClean="0">
                          <a:solidFill>
                            <a:srgbClr val="000000"/>
                          </a:solidFill>
                          <a:latin typeface="Calibri"/>
                        </a:rPr>
                        <a:t> </a:t>
                      </a:r>
                      <a:r>
                        <a:rPr lang="en-US" sz="1400" b="0" i="0" u="none" strike="noStrike" baseline="0" dirty="0" err="1" smtClean="0">
                          <a:solidFill>
                            <a:srgbClr val="000000"/>
                          </a:solidFill>
                          <a:latin typeface="Calibri"/>
                        </a:rPr>
                        <a:t>identificadas</a:t>
                      </a:r>
                      <a:r>
                        <a:rPr lang="en-US" sz="1400" b="0" i="0" u="none" strike="noStrike" baseline="0" dirty="0" smtClean="0">
                          <a:solidFill>
                            <a:srgbClr val="000000"/>
                          </a:solidFill>
                          <a:latin typeface="Calibri"/>
                        </a:rPr>
                        <a:t> e </a:t>
                      </a:r>
                      <a:r>
                        <a:rPr lang="en-US" sz="1400" b="0" i="0" u="none" strike="noStrike" baseline="0" dirty="0" err="1" smtClean="0">
                          <a:solidFill>
                            <a:srgbClr val="000000"/>
                          </a:solidFill>
                          <a:latin typeface="Calibri"/>
                        </a:rPr>
                        <a:t>priorizadas</a:t>
                      </a:r>
                      <a:r>
                        <a:rPr lang="en-US" sz="1400" b="0" i="0" u="none" strike="noStrike" baseline="0" dirty="0" smtClean="0">
                          <a:solidFill>
                            <a:srgbClr val="000000"/>
                          </a:solidFill>
                          <a:latin typeface="Calibri"/>
                        </a:rPr>
                        <a:t> no </a:t>
                      </a:r>
                      <a:r>
                        <a:rPr lang="en-US" sz="1400" b="0" i="0" u="none" strike="noStrike" dirty="0" smtClean="0">
                          <a:solidFill>
                            <a:srgbClr val="000000"/>
                          </a:solidFill>
                          <a:latin typeface="Calibri"/>
                        </a:rPr>
                        <a:t>DSPMT</a:t>
                      </a:r>
                      <a:r>
                        <a:rPr lang="en-US" sz="1400" b="0" i="0" u="none" strike="noStrike" dirty="0">
                          <a:solidFill>
                            <a:srgbClr val="000000"/>
                          </a:solidFill>
                          <a:latin typeface="Calibri"/>
                        </a:rPr>
                        <a:t>, </a:t>
                      </a:r>
                      <a:r>
                        <a:rPr lang="en-US" sz="1400" b="0" i="0" u="none" strike="noStrike" dirty="0" smtClean="0">
                          <a:solidFill>
                            <a:srgbClr val="000000"/>
                          </a:solidFill>
                          <a:latin typeface="Calibri"/>
                        </a:rPr>
                        <a:t>e </a:t>
                      </a:r>
                      <a:r>
                        <a:rPr lang="en-US" sz="1400" b="0" i="0" u="none" strike="noStrike" dirty="0" err="1" smtClean="0">
                          <a:solidFill>
                            <a:srgbClr val="000000"/>
                          </a:solidFill>
                          <a:latin typeface="Calibri"/>
                        </a:rPr>
                        <a:t>identificadas</a:t>
                      </a:r>
                      <a:r>
                        <a:rPr lang="en-US" sz="1400" b="0" i="0" u="none" strike="noStrike" dirty="0" smtClean="0">
                          <a:solidFill>
                            <a:srgbClr val="000000"/>
                          </a:solidFill>
                          <a:latin typeface="Calibri"/>
                        </a:rPr>
                        <a:t> </a:t>
                      </a:r>
                      <a:r>
                        <a:rPr lang="en-US" sz="1400" b="0" i="0" u="none" strike="noStrike" dirty="0" err="1" smtClean="0">
                          <a:solidFill>
                            <a:srgbClr val="000000"/>
                          </a:solidFill>
                          <a:latin typeface="Calibri"/>
                        </a:rPr>
                        <a:t>nas</a:t>
                      </a:r>
                      <a:r>
                        <a:rPr lang="en-US" sz="1400" b="0" i="0" u="none" strike="noStrike" dirty="0" smtClean="0">
                          <a:solidFill>
                            <a:srgbClr val="000000"/>
                          </a:solidFill>
                          <a:latin typeface="Calibri"/>
                        </a:rPr>
                        <a:t> </a:t>
                      </a:r>
                      <a:r>
                        <a:rPr lang="en-US" sz="1400" b="0" i="0" u="none" strike="noStrike" dirty="0" err="1" smtClean="0">
                          <a:solidFill>
                            <a:srgbClr val="000000"/>
                          </a:solidFill>
                          <a:latin typeface="Calibri"/>
                        </a:rPr>
                        <a:t>solicitações</a:t>
                      </a:r>
                      <a:r>
                        <a:rPr lang="en-US" sz="1400" b="0" i="0" u="none" strike="noStrike" dirty="0" smtClean="0">
                          <a:solidFill>
                            <a:srgbClr val="000000"/>
                          </a:solidFill>
                          <a:latin typeface="Calibri"/>
                        </a:rPr>
                        <a:t> de </a:t>
                      </a:r>
                      <a:r>
                        <a:rPr lang="en-US" sz="1400" b="0" i="0" u="none" strike="noStrike" dirty="0" err="1" smtClean="0">
                          <a:solidFill>
                            <a:srgbClr val="000000"/>
                          </a:solidFill>
                          <a:latin typeface="Calibri"/>
                        </a:rPr>
                        <a:t>orçamento</a:t>
                      </a:r>
                      <a:r>
                        <a:rPr lang="en-US" sz="1400" b="0" i="0" u="none" strike="noStrike" dirty="0" smtClean="0">
                          <a:solidFill>
                            <a:srgbClr val="000000"/>
                          </a:solidFill>
                          <a:latin typeface="Calibri"/>
                        </a:rPr>
                        <a:t>?</a:t>
                      </a:r>
                      <a:endParaRPr lang="en-US" sz="1400" b="0" i="0" u="none" strike="noStrike" dirty="0">
                        <a:solidFill>
                          <a:srgbClr val="000000"/>
                        </a:solidFill>
                        <a:latin typeface="Calibri"/>
                      </a:endParaRPr>
                    </a:p>
                  </a:txBody>
                  <a:tcPr marR="5335" marT="5335" marB="0" anchor="ctr">
                    <a:lnL w="12700" cap="flat" cmpd="sng" algn="ctr">
                      <a:solidFill>
                        <a:srgbClr val="000066"/>
                      </a:solidFill>
                      <a:prstDash val="solid"/>
                      <a:round/>
                      <a:headEnd type="none" w="med" len="med"/>
                      <a:tailEnd type="none" w="med" len="med"/>
                    </a:lnL>
                    <a:lnR w="12700" cap="flat" cmpd="sng" algn="ctr">
                      <a:solidFill>
                        <a:srgbClr val="000066"/>
                      </a:solidFill>
                      <a:prstDash val="solid"/>
                      <a:round/>
                      <a:headEnd type="none" w="med" len="med"/>
                      <a:tailEnd type="none" w="med" len="med"/>
                    </a:lnR>
                    <a:lnT w="6350" cap="flat" cmpd="sng" algn="ctr">
                      <a:solidFill>
                        <a:srgbClr val="000066"/>
                      </a:solidFill>
                      <a:prstDash val="solid"/>
                      <a:round/>
                      <a:headEnd type="none" w="med" len="med"/>
                      <a:tailEnd type="none" w="med" len="med"/>
                    </a:lnT>
                    <a:lnB w="6350" cap="flat" cmpd="sng" algn="ctr">
                      <a:solidFill>
                        <a:srgbClr val="000066"/>
                      </a:solidFill>
                      <a:prstDash val="solid"/>
                      <a:round/>
                      <a:headEnd type="none" w="med" len="med"/>
                      <a:tailEnd type="none" w="med" len="med"/>
                    </a:lnB>
                  </a:tcPr>
                </a:tc>
                <a:tc>
                  <a:txBody>
                    <a:bodyPr/>
                    <a:lstStyle/>
                    <a:p>
                      <a:pPr algn="ctr" fontAlgn="ctr"/>
                      <a:r>
                        <a:rPr lang="en-US" sz="1400" b="0" i="0" u="none" strike="noStrike" dirty="0">
                          <a:solidFill>
                            <a:srgbClr val="000000"/>
                          </a:solidFill>
                          <a:latin typeface="Calibri"/>
                        </a:rPr>
                        <a:t>7</a:t>
                      </a:r>
                    </a:p>
                  </a:txBody>
                  <a:tcPr marL="5335" marR="5335" marT="5335" marB="0" anchor="ctr">
                    <a:lnL w="12700" cap="flat" cmpd="sng" algn="ctr">
                      <a:solidFill>
                        <a:srgbClr val="000066"/>
                      </a:solidFill>
                      <a:prstDash val="solid"/>
                      <a:round/>
                      <a:headEnd type="none" w="med" len="med"/>
                      <a:tailEnd type="none" w="med" len="med"/>
                    </a:lnL>
                    <a:lnR w="12700" cap="flat" cmpd="sng" algn="ctr">
                      <a:solidFill>
                        <a:srgbClr val="000066"/>
                      </a:solidFill>
                      <a:prstDash val="solid"/>
                      <a:round/>
                      <a:headEnd type="none" w="med" len="med"/>
                      <a:tailEnd type="none" w="med" len="med"/>
                    </a:lnR>
                    <a:lnT w="6350" cap="flat" cmpd="sng" algn="ctr">
                      <a:solidFill>
                        <a:srgbClr val="000066"/>
                      </a:solidFill>
                      <a:prstDash val="solid"/>
                      <a:round/>
                      <a:headEnd type="none" w="med" len="med"/>
                      <a:tailEnd type="none" w="med" len="med"/>
                    </a:lnT>
                    <a:lnB w="6350" cap="flat" cmpd="sng" algn="ctr">
                      <a:solidFill>
                        <a:srgbClr val="000066"/>
                      </a:solidFill>
                      <a:prstDash val="solid"/>
                      <a:round/>
                      <a:headEnd type="none" w="med" len="med"/>
                      <a:tailEnd type="none" w="med" len="med"/>
                    </a:lnB>
                  </a:tcPr>
                </a:tc>
              </a:tr>
            </a:tbl>
          </a:graphicData>
        </a:graphic>
      </p:graphicFrame>
    </p:spTree>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3140226528"/>
              </p:ext>
            </p:extLst>
          </p:nvPr>
        </p:nvGraphicFramePr>
        <p:xfrm>
          <a:off x="1409700" y="457200"/>
          <a:ext cx="6324599" cy="5539185"/>
        </p:xfrm>
        <a:graphic>
          <a:graphicData uri="http://schemas.openxmlformats.org/drawingml/2006/table">
            <a:tbl>
              <a:tblPr/>
              <a:tblGrid>
                <a:gridCol w="5894287"/>
                <a:gridCol w="430312"/>
              </a:tblGrid>
              <a:tr h="229117">
                <a:tc>
                  <a:txBody>
                    <a:bodyPr/>
                    <a:lstStyle/>
                    <a:p>
                      <a:pPr algn="l" fontAlgn="ctr"/>
                      <a:r>
                        <a:rPr lang="en-US" sz="1400" b="1" i="0" u="none" strike="noStrike" dirty="0" err="1" smtClean="0">
                          <a:solidFill>
                            <a:schemeClr val="tx1"/>
                          </a:solidFill>
                          <a:latin typeface="Calibri"/>
                        </a:rPr>
                        <a:t>Instrumentação</a:t>
                      </a:r>
                      <a:r>
                        <a:rPr lang="en-US" sz="1400" b="1" i="0" u="none" strike="noStrike" dirty="0" smtClean="0">
                          <a:solidFill>
                            <a:schemeClr val="tx1"/>
                          </a:solidFill>
                          <a:latin typeface="Calibri"/>
                        </a:rPr>
                        <a:t> – </a:t>
                      </a:r>
                      <a:r>
                        <a:rPr lang="en-US" sz="1400" b="1" i="0" u="none" strike="noStrike" dirty="0" err="1" smtClean="0">
                          <a:solidFill>
                            <a:schemeClr val="tx1"/>
                          </a:solidFill>
                          <a:latin typeface="Calibri"/>
                        </a:rPr>
                        <a:t>Pontuação</a:t>
                      </a:r>
                      <a:r>
                        <a:rPr lang="en-US" sz="1400" b="1" i="0" u="none" strike="noStrike" dirty="0" smtClean="0">
                          <a:solidFill>
                            <a:schemeClr val="tx1"/>
                          </a:solidFill>
                          <a:latin typeface="Calibri"/>
                        </a:rPr>
                        <a:t> </a:t>
                      </a:r>
                      <a:r>
                        <a:rPr lang="en-US" sz="1400" b="1" i="0" u="none" strike="noStrike" dirty="0" err="1" smtClean="0">
                          <a:solidFill>
                            <a:schemeClr val="tx1"/>
                          </a:solidFill>
                          <a:latin typeface="Calibri"/>
                        </a:rPr>
                        <a:t>Máxima</a:t>
                      </a:r>
                      <a:r>
                        <a:rPr lang="en-US" sz="1400" b="1" i="0" u="none" strike="noStrike" dirty="0" smtClean="0">
                          <a:solidFill>
                            <a:schemeClr val="tx1"/>
                          </a:solidFill>
                          <a:latin typeface="Calibri"/>
                        </a:rPr>
                        <a:t>: </a:t>
                      </a:r>
                      <a:r>
                        <a:rPr lang="en-US" sz="1400" b="1" i="0" u="none" strike="noStrike" dirty="0" smtClean="0">
                          <a:solidFill>
                            <a:schemeClr val="tx1"/>
                          </a:solidFill>
                          <a:latin typeface="Calibri"/>
                        </a:rPr>
                        <a:t>18</a:t>
                      </a:r>
                      <a:endParaRPr lang="en-US" sz="1400" b="0" i="0" u="none" strike="noStrike" dirty="0">
                        <a:solidFill>
                          <a:schemeClr val="tx1"/>
                        </a:solidFill>
                        <a:latin typeface="Calibri"/>
                      </a:endParaRPr>
                    </a:p>
                  </a:txBody>
                  <a:tcPr marR="7234" marT="7234" marB="0" anchor="ctr">
                    <a:lnL w="12700" cap="flat" cmpd="sng" algn="ctr">
                      <a:solidFill>
                        <a:srgbClr val="000066"/>
                      </a:solidFill>
                      <a:prstDash val="solid"/>
                      <a:round/>
                      <a:headEnd type="none" w="med" len="med"/>
                      <a:tailEnd type="none" w="med" len="med"/>
                    </a:lnL>
                    <a:lnR w="12700" cap="flat" cmpd="sng" algn="ctr">
                      <a:solidFill>
                        <a:srgbClr val="000066"/>
                      </a:solidFill>
                      <a:prstDash val="solid"/>
                      <a:round/>
                      <a:headEnd type="none" w="med" len="med"/>
                      <a:tailEnd type="none" w="med" len="med"/>
                    </a:lnR>
                    <a:lnT w="12700" cap="flat" cmpd="sng" algn="ctr">
                      <a:solidFill>
                        <a:srgbClr val="000066"/>
                      </a:solidFill>
                      <a:prstDash val="solid"/>
                      <a:round/>
                      <a:headEnd type="none" w="med" len="med"/>
                      <a:tailEnd type="none" w="med" len="med"/>
                    </a:lnT>
                    <a:lnB w="12700" cap="flat" cmpd="sng" algn="ctr">
                      <a:solidFill>
                        <a:srgbClr val="000066"/>
                      </a:solidFill>
                      <a:prstDash val="solid"/>
                      <a:round/>
                      <a:headEnd type="none" w="med" len="med"/>
                      <a:tailEnd type="none" w="med" len="med"/>
                    </a:lnB>
                    <a:solidFill>
                      <a:srgbClr val="F2DDDC"/>
                    </a:solidFill>
                  </a:tcPr>
                </a:tc>
                <a:tc>
                  <a:txBody>
                    <a:bodyPr/>
                    <a:lstStyle/>
                    <a:p>
                      <a:pPr algn="ctr" fontAlgn="ctr"/>
                      <a:r>
                        <a:rPr lang="en-US" sz="1400" b="1" i="0" u="none" strike="noStrike">
                          <a:solidFill>
                            <a:schemeClr val="tx1"/>
                          </a:solidFill>
                          <a:latin typeface="Calibri"/>
                        </a:rPr>
                        <a:t> </a:t>
                      </a:r>
                    </a:p>
                  </a:txBody>
                  <a:tcPr marL="7234" marR="7234" marT="7234" marB="0" anchor="ctr">
                    <a:lnL w="12700" cap="flat" cmpd="sng" algn="ctr">
                      <a:solidFill>
                        <a:srgbClr val="000066"/>
                      </a:solidFill>
                      <a:prstDash val="solid"/>
                      <a:round/>
                      <a:headEnd type="none" w="med" len="med"/>
                      <a:tailEnd type="none" w="med" len="med"/>
                    </a:lnL>
                    <a:lnR w="12700" cap="flat" cmpd="sng" algn="ctr">
                      <a:solidFill>
                        <a:srgbClr val="000066"/>
                      </a:solidFill>
                      <a:prstDash val="solid"/>
                      <a:round/>
                      <a:headEnd type="none" w="med" len="med"/>
                      <a:tailEnd type="none" w="med" len="med"/>
                    </a:lnR>
                    <a:lnT w="12700" cap="flat" cmpd="sng" algn="ctr">
                      <a:solidFill>
                        <a:srgbClr val="000066"/>
                      </a:solidFill>
                      <a:prstDash val="solid"/>
                      <a:round/>
                      <a:headEnd type="none" w="med" len="med"/>
                      <a:tailEnd type="none" w="med" len="med"/>
                    </a:lnT>
                    <a:lnB w="12700" cap="flat" cmpd="sng" algn="ctr">
                      <a:solidFill>
                        <a:srgbClr val="000066"/>
                      </a:solidFill>
                      <a:prstDash val="solid"/>
                      <a:round/>
                      <a:headEnd type="none" w="med" len="med"/>
                      <a:tailEnd type="none" w="med" len="med"/>
                    </a:lnB>
                    <a:solidFill>
                      <a:srgbClr val="F2DDDC"/>
                    </a:solidFill>
                  </a:tcPr>
                </a:tc>
              </a:tr>
              <a:tr h="672324">
                <a:tc>
                  <a:txBody>
                    <a:bodyPr/>
                    <a:lstStyle/>
                    <a:p>
                      <a:pPr algn="l" fontAlgn="ctr"/>
                      <a:r>
                        <a:rPr lang="en-US" sz="1400" b="0" i="0" u="none" strike="noStrike" dirty="0" err="1" smtClean="0">
                          <a:solidFill>
                            <a:schemeClr val="tx1"/>
                          </a:solidFill>
                          <a:latin typeface="Calibri" pitchFamily="34" charset="0"/>
                          <a:cs typeface="Calibri" pitchFamily="34" charset="0"/>
                        </a:rPr>
                        <a:t>Todas</a:t>
                      </a:r>
                      <a:r>
                        <a:rPr lang="en-US" sz="1400" b="0" i="0" u="none" strike="noStrike" dirty="0" smtClean="0">
                          <a:solidFill>
                            <a:schemeClr val="tx1"/>
                          </a:solidFill>
                          <a:latin typeface="Calibri" pitchFamily="34" charset="0"/>
                          <a:cs typeface="Calibri" pitchFamily="34" charset="0"/>
                        </a:rPr>
                        <a:t> as </a:t>
                      </a:r>
                      <a:r>
                        <a:rPr lang="en-US" sz="1400" b="0" i="0" u="none" strike="noStrike" dirty="0" err="1" smtClean="0">
                          <a:solidFill>
                            <a:schemeClr val="tx1"/>
                          </a:solidFill>
                          <a:latin typeface="Calibri" pitchFamily="34" charset="0"/>
                          <a:cs typeface="Calibri" pitchFamily="34" charset="0"/>
                        </a:rPr>
                        <a:t>leituras</a:t>
                      </a:r>
                      <a:r>
                        <a:rPr lang="en-US" sz="1400" b="0" i="0" u="none" strike="noStrike" dirty="0" smtClean="0">
                          <a:solidFill>
                            <a:schemeClr val="tx1"/>
                          </a:solidFill>
                          <a:latin typeface="Calibri" pitchFamily="34" charset="0"/>
                          <a:cs typeface="Calibri" pitchFamily="34" charset="0"/>
                        </a:rPr>
                        <a:t> de </a:t>
                      </a:r>
                      <a:r>
                        <a:rPr lang="en-US" sz="1400" b="0" i="0" u="none" strike="noStrike" dirty="0" err="1" smtClean="0">
                          <a:solidFill>
                            <a:schemeClr val="tx1"/>
                          </a:solidFill>
                          <a:latin typeface="Calibri" pitchFamily="34" charset="0"/>
                          <a:cs typeface="Calibri" pitchFamily="34" charset="0"/>
                        </a:rPr>
                        <a:t>instrumentação</a:t>
                      </a:r>
                      <a:r>
                        <a:rPr lang="en-US" sz="1400" b="0" i="0" u="none" strike="noStrike" dirty="0" smtClean="0">
                          <a:solidFill>
                            <a:schemeClr val="tx1"/>
                          </a:solidFill>
                          <a:latin typeface="Calibri" pitchFamily="34" charset="0"/>
                          <a:cs typeface="Calibri" pitchFamily="34" charset="0"/>
                        </a:rPr>
                        <a:t> </a:t>
                      </a:r>
                      <a:r>
                        <a:rPr lang="en-US" sz="1400" b="0" i="0" u="none" strike="noStrike" dirty="0" err="1" smtClean="0">
                          <a:solidFill>
                            <a:schemeClr val="tx1"/>
                          </a:solidFill>
                          <a:latin typeface="Calibri" pitchFamily="34" charset="0"/>
                          <a:cs typeface="Calibri" pitchFamily="34" charset="0"/>
                        </a:rPr>
                        <a:t>estão</a:t>
                      </a:r>
                      <a:r>
                        <a:rPr lang="en-US" sz="1400" b="0" i="0" u="none" strike="noStrike" dirty="0" smtClean="0">
                          <a:solidFill>
                            <a:schemeClr val="tx1"/>
                          </a:solidFill>
                          <a:latin typeface="Calibri" pitchFamily="34" charset="0"/>
                          <a:cs typeface="Calibri" pitchFamily="34" charset="0"/>
                        </a:rPr>
                        <a:t> </a:t>
                      </a:r>
                      <a:r>
                        <a:rPr lang="en-US" sz="1400" b="0" i="0" u="none" strike="noStrike" dirty="0" err="1" smtClean="0">
                          <a:solidFill>
                            <a:schemeClr val="tx1"/>
                          </a:solidFill>
                          <a:latin typeface="Calibri" pitchFamily="34" charset="0"/>
                          <a:cs typeface="Calibri" pitchFamily="34" charset="0"/>
                        </a:rPr>
                        <a:t>atualizadas</a:t>
                      </a:r>
                      <a:r>
                        <a:rPr lang="en-US" sz="1400" b="0" i="0" u="none" strike="noStrike" baseline="0" dirty="0" smtClean="0">
                          <a:solidFill>
                            <a:schemeClr val="tx1"/>
                          </a:solidFill>
                          <a:latin typeface="Calibri" pitchFamily="34" charset="0"/>
                          <a:cs typeface="Calibri" pitchFamily="34" charset="0"/>
                        </a:rPr>
                        <a:t> E </a:t>
                      </a:r>
                      <a:r>
                        <a:rPr lang="en-US" sz="1400" b="0" i="0" u="none" strike="noStrike" baseline="0" dirty="0" err="1" smtClean="0">
                          <a:solidFill>
                            <a:schemeClr val="tx1"/>
                          </a:solidFill>
                          <a:latin typeface="Calibri" pitchFamily="34" charset="0"/>
                          <a:cs typeface="Calibri" pitchFamily="34" charset="0"/>
                        </a:rPr>
                        <a:t>todos</a:t>
                      </a:r>
                      <a:r>
                        <a:rPr lang="en-US" sz="1400" b="0" i="0" u="none" strike="noStrike" baseline="0" dirty="0" smtClean="0">
                          <a:solidFill>
                            <a:schemeClr val="tx1"/>
                          </a:solidFill>
                          <a:latin typeface="Calibri" pitchFamily="34" charset="0"/>
                          <a:cs typeface="Calibri" pitchFamily="34" charset="0"/>
                        </a:rPr>
                        <a:t> </a:t>
                      </a:r>
                      <a:r>
                        <a:rPr lang="en-US" sz="1400" b="0" i="0" u="none" strike="noStrike" baseline="0" dirty="0" err="1" smtClean="0">
                          <a:solidFill>
                            <a:schemeClr val="tx1"/>
                          </a:solidFill>
                          <a:latin typeface="Calibri" pitchFamily="34" charset="0"/>
                          <a:cs typeface="Calibri" pitchFamily="34" charset="0"/>
                        </a:rPr>
                        <a:t>os</a:t>
                      </a:r>
                      <a:r>
                        <a:rPr lang="en-US" sz="1400" b="0" i="0" u="none" strike="noStrike" baseline="0" dirty="0" smtClean="0">
                          <a:solidFill>
                            <a:schemeClr val="tx1"/>
                          </a:solidFill>
                          <a:latin typeface="Calibri" pitchFamily="34" charset="0"/>
                          <a:cs typeface="Calibri" pitchFamily="34" charset="0"/>
                        </a:rPr>
                        <a:t> dados de </a:t>
                      </a:r>
                      <a:r>
                        <a:rPr lang="en-US" sz="1400" b="0" i="0" u="none" strike="noStrike" baseline="0" dirty="0" err="1" smtClean="0">
                          <a:solidFill>
                            <a:schemeClr val="tx1"/>
                          </a:solidFill>
                          <a:latin typeface="Calibri" pitchFamily="34" charset="0"/>
                          <a:cs typeface="Calibri" pitchFamily="34" charset="0"/>
                        </a:rPr>
                        <a:t>instrumentação</a:t>
                      </a:r>
                      <a:r>
                        <a:rPr lang="en-US" sz="1400" b="0" i="0" u="none" strike="noStrike" baseline="0" dirty="0" smtClean="0">
                          <a:solidFill>
                            <a:schemeClr val="tx1"/>
                          </a:solidFill>
                          <a:latin typeface="Calibri" pitchFamily="34" charset="0"/>
                          <a:cs typeface="Calibri" pitchFamily="34" charset="0"/>
                        </a:rPr>
                        <a:t> </a:t>
                      </a:r>
                      <a:r>
                        <a:rPr lang="en-US" sz="1400" b="0" i="0" u="none" strike="noStrike" baseline="0" dirty="0" err="1" smtClean="0">
                          <a:solidFill>
                            <a:schemeClr val="tx1"/>
                          </a:solidFill>
                          <a:latin typeface="Calibri" pitchFamily="34" charset="0"/>
                          <a:cs typeface="Calibri" pitchFamily="34" charset="0"/>
                        </a:rPr>
                        <a:t>foram</a:t>
                      </a:r>
                      <a:r>
                        <a:rPr lang="en-US" sz="1400" b="0" i="0" u="none" strike="noStrike" baseline="0" dirty="0" smtClean="0">
                          <a:solidFill>
                            <a:schemeClr val="tx1"/>
                          </a:solidFill>
                          <a:latin typeface="Calibri" pitchFamily="34" charset="0"/>
                          <a:cs typeface="Calibri" pitchFamily="34" charset="0"/>
                        </a:rPr>
                        <a:t> </a:t>
                      </a:r>
                      <a:r>
                        <a:rPr lang="en-US" sz="1400" b="0" i="0" u="none" strike="noStrike" baseline="0" dirty="0" err="1" smtClean="0">
                          <a:solidFill>
                            <a:schemeClr val="tx1"/>
                          </a:solidFill>
                          <a:latin typeface="Calibri" pitchFamily="34" charset="0"/>
                          <a:cs typeface="Calibri" pitchFamily="34" charset="0"/>
                        </a:rPr>
                        <a:t>revisados</a:t>
                      </a:r>
                      <a:r>
                        <a:rPr lang="en-US" sz="1400" b="0" i="0" u="none" strike="noStrike" baseline="0" dirty="0" smtClean="0">
                          <a:solidFill>
                            <a:schemeClr val="tx1"/>
                          </a:solidFill>
                          <a:latin typeface="Calibri" pitchFamily="34" charset="0"/>
                          <a:cs typeface="Calibri" pitchFamily="34" charset="0"/>
                        </a:rPr>
                        <a:t> e </a:t>
                      </a:r>
                      <a:r>
                        <a:rPr lang="en-US" sz="1400" b="0" i="0" u="none" strike="noStrike" baseline="0" dirty="0" err="1" smtClean="0">
                          <a:solidFill>
                            <a:schemeClr val="tx1"/>
                          </a:solidFill>
                          <a:latin typeface="Calibri" pitchFamily="34" charset="0"/>
                          <a:cs typeface="Calibri" pitchFamily="34" charset="0"/>
                        </a:rPr>
                        <a:t>interpretados</a:t>
                      </a:r>
                      <a:r>
                        <a:rPr lang="en-US" sz="1400" b="0" i="0" u="none" strike="noStrike" baseline="0" dirty="0" smtClean="0">
                          <a:solidFill>
                            <a:schemeClr val="tx1"/>
                          </a:solidFill>
                          <a:latin typeface="Calibri" pitchFamily="34" charset="0"/>
                          <a:cs typeface="Calibri" pitchFamily="34" charset="0"/>
                        </a:rPr>
                        <a:t> </a:t>
                      </a:r>
                      <a:r>
                        <a:rPr lang="en-US" sz="1400" b="0" i="0" u="none" strike="noStrike" baseline="0" dirty="0" err="1" smtClean="0">
                          <a:solidFill>
                            <a:schemeClr val="tx1"/>
                          </a:solidFill>
                          <a:latin typeface="Calibri" pitchFamily="34" charset="0"/>
                          <a:cs typeface="Calibri" pitchFamily="34" charset="0"/>
                        </a:rPr>
                        <a:t>por</a:t>
                      </a:r>
                      <a:r>
                        <a:rPr lang="en-US" sz="1400" b="0" i="0" u="none" strike="noStrike" baseline="0" dirty="0" smtClean="0">
                          <a:solidFill>
                            <a:schemeClr val="tx1"/>
                          </a:solidFill>
                          <a:latin typeface="Calibri" pitchFamily="34" charset="0"/>
                          <a:cs typeface="Calibri" pitchFamily="34" charset="0"/>
                        </a:rPr>
                        <a:t> </a:t>
                      </a:r>
                      <a:r>
                        <a:rPr lang="en-US" sz="1400" b="0" i="0" u="none" strike="noStrike" baseline="0" dirty="0" err="1" smtClean="0">
                          <a:solidFill>
                            <a:schemeClr val="tx1"/>
                          </a:solidFill>
                          <a:latin typeface="Calibri" pitchFamily="34" charset="0"/>
                          <a:cs typeface="Calibri" pitchFamily="34" charset="0"/>
                        </a:rPr>
                        <a:t>uma</a:t>
                      </a:r>
                      <a:r>
                        <a:rPr lang="en-US" sz="1400" b="0" i="0" u="none" strike="noStrike" baseline="0" dirty="0" smtClean="0">
                          <a:solidFill>
                            <a:schemeClr val="tx1"/>
                          </a:solidFill>
                          <a:latin typeface="Calibri" pitchFamily="34" charset="0"/>
                          <a:cs typeface="Calibri" pitchFamily="34" charset="0"/>
                        </a:rPr>
                        <a:t> </a:t>
                      </a:r>
                      <a:r>
                        <a:rPr lang="en-US" sz="1400" b="0" i="0" u="none" strike="noStrike" baseline="0" dirty="0" err="1" smtClean="0">
                          <a:solidFill>
                            <a:schemeClr val="tx1"/>
                          </a:solidFill>
                          <a:latin typeface="Calibri" pitchFamily="34" charset="0"/>
                          <a:cs typeface="Calibri" pitchFamily="34" charset="0"/>
                        </a:rPr>
                        <a:t>pessoa</a:t>
                      </a:r>
                      <a:r>
                        <a:rPr lang="en-US" sz="1400" b="0" i="0" u="none" strike="noStrike" baseline="0" dirty="0" smtClean="0">
                          <a:solidFill>
                            <a:schemeClr val="tx1"/>
                          </a:solidFill>
                          <a:latin typeface="Calibri" pitchFamily="34" charset="0"/>
                          <a:cs typeface="Calibri" pitchFamily="34" charset="0"/>
                        </a:rPr>
                        <a:t> </a:t>
                      </a:r>
                      <a:r>
                        <a:rPr lang="en-US" sz="1400" b="0" i="0" u="none" strike="noStrike" baseline="0" dirty="0" err="1" smtClean="0">
                          <a:solidFill>
                            <a:schemeClr val="tx1"/>
                          </a:solidFill>
                          <a:latin typeface="Calibri" pitchFamily="34" charset="0"/>
                          <a:cs typeface="Calibri" pitchFamily="34" charset="0"/>
                        </a:rPr>
                        <a:t>qualificada</a:t>
                      </a:r>
                      <a:r>
                        <a:rPr lang="en-US" sz="1400" b="0" i="0" u="none" strike="noStrike" baseline="0" dirty="0" smtClean="0">
                          <a:solidFill>
                            <a:schemeClr val="tx1"/>
                          </a:solidFill>
                          <a:latin typeface="Calibri" pitchFamily="34" charset="0"/>
                          <a:cs typeface="Calibri" pitchFamily="34" charset="0"/>
                        </a:rPr>
                        <a:t>/</a:t>
                      </a:r>
                      <a:r>
                        <a:rPr lang="en-US" sz="1400" b="0" i="0" u="none" strike="noStrike" baseline="0" dirty="0" err="1" smtClean="0">
                          <a:solidFill>
                            <a:schemeClr val="tx1"/>
                          </a:solidFill>
                          <a:latin typeface="Calibri" pitchFamily="34" charset="0"/>
                          <a:cs typeface="Calibri" pitchFamily="34" charset="0"/>
                        </a:rPr>
                        <a:t>Engenheiro</a:t>
                      </a:r>
                      <a:r>
                        <a:rPr lang="en-US" sz="1400" b="0" i="0" u="none" strike="noStrike" dirty="0" smtClean="0">
                          <a:solidFill>
                            <a:schemeClr val="tx1"/>
                          </a:solidFill>
                          <a:latin typeface="Calibri" pitchFamily="34" charset="0"/>
                          <a:cs typeface="Calibri" pitchFamily="34" charset="0"/>
                        </a:rPr>
                        <a:t>?</a:t>
                      </a:r>
                      <a:endParaRPr lang="en-US" sz="1400" b="0" i="0" u="none" strike="noStrike" dirty="0">
                        <a:solidFill>
                          <a:schemeClr val="tx1"/>
                        </a:solidFill>
                        <a:latin typeface="Calibri" pitchFamily="34" charset="0"/>
                        <a:cs typeface="Calibri" pitchFamily="34" charset="0"/>
                      </a:endParaRPr>
                    </a:p>
                  </a:txBody>
                  <a:tcPr marR="7234" marT="7234" marB="0" anchor="ctr">
                    <a:lnL w="12700" cap="flat" cmpd="sng" algn="ctr">
                      <a:solidFill>
                        <a:srgbClr val="000066"/>
                      </a:solidFill>
                      <a:prstDash val="solid"/>
                      <a:round/>
                      <a:headEnd type="none" w="med" len="med"/>
                      <a:tailEnd type="none" w="med" len="med"/>
                    </a:lnL>
                    <a:lnR w="12700" cap="flat" cmpd="sng" algn="ctr">
                      <a:solidFill>
                        <a:srgbClr val="000066"/>
                      </a:solidFill>
                      <a:prstDash val="solid"/>
                      <a:round/>
                      <a:headEnd type="none" w="med" len="med"/>
                      <a:tailEnd type="none" w="med" len="med"/>
                    </a:lnR>
                    <a:lnT w="12700" cap="flat" cmpd="sng" algn="ctr">
                      <a:solidFill>
                        <a:srgbClr val="000066"/>
                      </a:solidFill>
                      <a:prstDash val="solid"/>
                      <a:round/>
                      <a:headEnd type="none" w="med" len="med"/>
                      <a:tailEnd type="none" w="med" len="med"/>
                    </a:lnT>
                    <a:lnB w="6350" cap="flat" cmpd="sng" algn="ctr">
                      <a:solidFill>
                        <a:srgbClr val="000066"/>
                      </a:solidFill>
                      <a:prstDash val="solid"/>
                      <a:round/>
                      <a:headEnd type="none" w="med" len="med"/>
                      <a:tailEnd type="none" w="med" len="med"/>
                    </a:lnB>
                  </a:tcPr>
                </a:tc>
                <a:tc>
                  <a:txBody>
                    <a:bodyPr/>
                    <a:lstStyle/>
                    <a:p>
                      <a:pPr algn="ctr" fontAlgn="ctr"/>
                      <a:r>
                        <a:rPr lang="en-US" sz="1400" b="0" i="0" u="none" strike="noStrike">
                          <a:solidFill>
                            <a:schemeClr val="tx1"/>
                          </a:solidFill>
                          <a:latin typeface="Calibri"/>
                        </a:rPr>
                        <a:t>5</a:t>
                      </a:r>
                    </a:p>
                  </a:txBody>
                  <a:tcPr marL="7234" marR="7234" marT="7234" marB="0" anchor="ctr">
                    <a:lnL w="12700" cap="flat" cmpd="sng" algn="ctr">
                      <a:solidFill>
                        <a:srgbClr val="000066"/>
                      </a:solidFill>
                      <a:prstDash val="solid"/>
                      <a:round/>
                      <a:headEnd type="none" w="med" len="med"/>
                      <a:tailEnd type="none" w="med" len="med"/>
                    </a:lnL>
                    <a:lnR w="12700" cap="flat" cmpd="sng" algn="ctr">
                      <a:solidFill>
                        <a:srgbClr val="000066"/>
                      </a:solidFill>
                      <a:prstDash val="solid"/>
                      <a:round/>
                      <a:headEnd type="none" w="med" len="med"/>
                      <a:tailEnd type="none" w="med" len="med"/>
                    </a:lnR>
                    <a:lnT w="12700" cap="flat" cmpd="sng" algn="ctr">
                      <a:solidFill>
                        <a:srgbClr val="000066"/>
                      </a:solidFill>
                      <a:prstDash val="solid"/>
                      <a:round/>
                      <a:headEnd type="none" w="med" len="med"/>
                      <a:tailEnd type="none" w="med" len="med"/>
                    </a:lnT>
                    <a:lnB w="6350" cap="flat" cmpd="sng" algn="ctr">
                      <a:solidFill>
                        <a:srgbClr val="000066"/>
                      </a:solidFill>
                      <a:prstDash val="solid"/>
                      <a:round/>
                      <a:headEnd type="none" w="med" len="med"/>
                      <a:tailEnd type="none" w="med" len="med"/>
                    </a:lnB>
                  </a:tcPr>
                </a:tc>
              </a:tr>
              <a:tr h="450721">
                <a:tc>
                  <a:txBody>
                    <a:bodyPr/>
                    <a:lstStyle/>
                    <a:p>
                      <a:pPr algn="l" fontAlgn="ctr"/>
                      <a:r>
                        <a:rPr lang="en-US" sz="1400" b="0" i="0" u="none" strike="noStrike" dirty="0" err="1" smtClean="0">
                          <a:solidFill>
                            <a:schemeClr val="tx1"/>
                          </a:solidFill>
                          <a:latin typeface="Calibri" pitchFamily="34" charset="0"/>
                          <a:cs typeface="Calibri" pitchFamily="34" charset="0"/>
                        </a:rPr>
                        <a:t>Todas</a:t>
                      </a:r>
                      <a:r>
                        <a:rPr lang="en-US" sz="1400" b="0" i="0" u="none" strike="noStrike" dirty="0" smtClean="0">
                          <a:solidFill>
                            <a:schemeClr val="tx1"/>
                          </a:solidFill>
                          <a:latin typeface="Calibri" pitchFamily="34" charset="0"/>
                          <a:cs typeface="Calibri" pitchFamily="34" charset="0"/>
                        </a:rPr>
                        <a:t> as </a:t>
                      </a:r>
                      <a:r>
                        <a:rPr lang="en-US" sz="1400" b="0" i="0" u="none" strike="noStrike" dirty="0" err="1" smtClean="0">
                          <a:solidFill>
                            <a:schemeClr val="tx1"/>
                          </a:solidFill>
                          <a:latin typeface="Calibri" pitchFamily="34" charset="0"/>
                          <a:cs typeface="Calibri" pitchFamily="34" charset="0"/>
                        </a:rPr>
                        <a:t>leituras</a:t>
                      </a:r>
                      <a:r>
                        <a:rPr lang="en-US" sz="1400" b="0" i="0" u="none" strike="noStrike" dirty="0" smtClean="0">
                          <a:solidFill>
                            <a:schemeClr val="tx1"/>
                          </a:solidFill>
                          <a:latin typeface="Calibri" pitchFamily="34" charset="0"/>
                          <a:cs typeface="Calibri" pitchFamily="34" charset="0"/>
                        </a:rPr>
                        <a:t> de </a:t>
                      </a:r>
                      <a:r>
                        <a:rPr lang="en-US" sz="1400" b="0" i="0" u="none" strike="noStrike" dirty="0" err="1" smtClean="0">
                          <a:solidFill>
                            <a:schemeClr val="tx1"/>
                          </a:solidFill>
                          <a:latin typeface="Calibri" pitchFamily="34" charset="0"/>
                          <a:cs typeface="Calibri" pitchFamily="34" charset="0"/>
                        </a:rPr>
                        <a:t>instrumentação</a:t>
                      </a:r>
                      <a:r>
                        <a:rPr lang="en-US" sz="1400" b="0" i="0" u="none" strike="noStrike" dirty="0" smtClean="0">
                          <a:solidFill>
                            <a:schemeClr val="tx1"/>
                          </a:solidFill>
                          <a:latin typeface="Calibri" pitchFamily="34" charset="0"/>
                          <a:cs typeface="Calibri" pitchFamily="34" charset="0"/>
                        </a:rPr>
                        <a:t> e </a:t>
                      </a:r>
                      <a:r>
                        <a:rPr lang="en-US" sz="1400" b="0" i="0" u="none" strike="noStrike" dirty="0" err="1" smtClean="0">
                          <a:solidFill>
                            <a:schemeClr val="tx1"/>
                          </a:solidFill>
                          <a:latin typeface="Calibri" pitchFamily="34" charset="0"/>
                          <a:cs typeface="Calibri" pitchFamily="34" charset="0"/>
                        </a:rPr>
                        <a:t>interpretações</a:t>
                      </a:r>
                      <a:r>
                        <a:rPr lang="en-US" sz="1400" b="0" i="0" u="none" strike="noStrike" baseline="0" dirty="0" smtClean="0">
                          <a:solidFill>
                            <a:schemeClr val="tx1"/>
                          </a:solidFill>
                          <a:latin typeface="Calibri" pitchFamily="34" charset="0"/>
                          <a:cs typeface="Calibri" pitchFamily="34" charset="0"/>
                        </a:rPr>
                        <a:t> </a:t>
                      </a:r>
                      <a:r>
                        <a:rPr lang="en-US" sz="1400" b="0" i="0" u="none" strike="noStrike" baseline="0" dirty="0" err="1" smtClean="0">
                          <a:solidFill>
                            <a:schemeClr val="tx1"/>
                          </a:solidFill>
                          <a:latin typeface="Calibri" pitchFamily="34" charset="0"/>
                          <a:cs typeface="Calibri" pitchFamily="34" charset="0"/>
                        </a:rPr>
                        <a:t>agendadas</a:t>
                      </a:r>
                      <a:r>
                        <a:rPr lang="en-US" sz="1400" b="0" i="0" u="none" strike="noStrike" baseline="0" dirty="0" smtClean="0">
                          <a:solidFill>
                            <a:schemeClr val="tx1"/>
                          </a:solidFill>
                          <a:latin typeface="Calibri" pitchFamily="34" charset="0"/>
                          <a:cs typeface="Calibri" pitchFamily="34" charset="0"/>
                        </a:rPr>
                        <a:t> </a:t>
                      </a:r>
                      <a:r>
                        <a:rPr lang="en-US" sz="1400" b="0" i="0" u="none" strike="noStrike" baseline="0" dirty="0" err="1" smtClean="0">
                          <a:solidFill>
                            <a:schemeClr val="tx1"/>
                          </a:solidFill>
                          <a:latin typeface="Calibri" pitchFamily="34" charset="0"/>
                          <a:cs typeface="Calibri" pitchFamily="34" charset="0"/>
                        </a:rPr>
                        <a:t>foram</a:t>
                      </a:r>
                      <a:r>
                        <a:rPr lang="en-US" sz="1400" b="0" i="0" u="none" strike="noStrike" baseline="0" dirty="0" smtClean="0">
                          <a:solidFill>
                            <a:schemeClr val="tx1"/>
                          </a:solidFill>
                          <a:latin typeface="Calibri" pitchFamily="34" charset="0"/>
                          <a:cs typeface="Calibri" pitchFamily="34" charset="0"/>
                        </a:rPr>
                        <a:t> </a:t>
                      </a:r>
                      <a:r>
                        <a:rPr lang="en-US" sz="1400" b="0" i="0" u="none" strike="noStrike" baseline="0" dirty="0" err="1" smtClean="0">
                          <a:solidFill>
                            <a:schemeClr val="tx1"/>
                          </a:solidFill>
                          <a:latin typeface="Calibri" pitchFamily="34" charset="0"/>
                          <a:cs typeface="Calibri" pitchFamily="34" charset="0"/>
                        </a:rPr>
                        <a:t>documentadas</a:t>
                      </a:r>
                      <a:r>
                        <a:rPr lang="en-US" sz="1400" b="0" i="0" u="none" strike="noStrike" baseline="0" dirty="0" smtClean="0">
                          <a:solidFill>
                            <a:schemeClr val="tx1"/>
                          </a:solidFill>
                          <a:latin typeface="Calibri" pitchFamily="34" charset="0"/>
                          <a:cs typeface="Calibri" pitchFamily="34" charset="0"/>
                        </a:rPr>
                        <a:t> </a:t>
                      </a:r>
                      <a:r>
                        <a:rPr lang="en-US" sz="1400" b="0" i="0" u="none" strike="noStrike" baseline="0" dirty="0" err="1" smtClean="0">
                          <a:solidFill>
                            <a:schemeClr val="tx1"/>
                          </a:solidFill>
                          <a:latin typeface="Calibri" pitchFamily="34" charset="0"/>
                          <a:cs typeface="Calibri" pitchFamily="34" charset="0"/>
                        </a:rPr>
                        <a:t>em</a:t>
                      </a:r>
                      <a:r>
                        <a:rPr lang="en-US" sz="1400" b="0" i="0" u="none" strike="noStrike" baseline="0" dirty="0" smtClean="0">
                          <a:solidFill>
                            <a:schemeClr val="tx1"/>
                          </a:solidFill>
                          <a:latin typeface="Calibri" pitchFamily="34" charset="0"/>
                          <a:cs typeface="Calibri" pitchFamily="34" charset="0"/>
                        </a:rPr>
                        <a:t> um </a:t>
                      </a:r>
                      <a:r>
                        <a:rPr lang="en-US" sz="1400" b="0" i="0" u="none" strike="noStrike" baseline="0" dirty="0" err="1" smtClean="0">
                          <a:solidFill>
                            <a:schemeClr val="tx1"/>
                          </a:solidFill>
                          <a:latin typeface="Calibri" pitchFamily="34" charset="0"/>
                          <a:cs typeface="Calibri" pitchFamily="34" charset="0"/>
                        </a:rPr>
                        <a:t>relatório</a:t>
                      </a:r>
                      <a:r>
                        <a:rPr lang="en-US" sz="1400" b="0" i="0" u="none" strike="noStrike" baseline="0" dirty="0" smtClean="0">
                          <a:solidFill>
                            <a:schemeClr val="tx1"/>
                          </a:solidFill>
                          <a:latin typeface="Calibri" pitchFamily="34" charset="0"/>
                          <a:cs typeface="Calibri" pitchFamily="34" charset="0"/>
                        </a:rPr>
                        <a:t> </a:t>
                      </a:r>
                      <a:r>
                        <a:rPr lang="en-US" sz="1400" b="0" i="0" u="none" strike="noStrike" baseline="0" dirty="0" err="1" smtClean="0">
                          <a:solidFill>
                            <a:schemeClr val="tx1"/>
                          </a:solidFill>
                          <a:latin typeface="Calibri" pitchFamily="34" charset="0"/>
                          <a:cs typeface="Calibri" pitchFamily="34" charset="0"/>
                        </a:rPr>
                        <a:t>anual</a:t>
                      </a:r>
                      <a:r>
                        <a:rPr lang="en-US" sz="1400" b="0" i="0" u="none" strike="noStrike" baseline="0" dirty="0" smtClean="0">
                          <a:solidFill>
                            <a:schemeClr val="tx1"/>
                          </a:solidFill>
                          <a:latin typeface="Calibri" pitchFamily="34" charset="0"/>
                          <a:cs typeface="Calibri" pitchFamily="34" charset="0"/>
                        </a:rPr>
                        <a:t> de </a:t>
                      </a:r>
                      <a:r>
                        <a:rPr lang="en-US" sz="1400" b="0" i="0" u="none" strike="noStrike" baseline="0" dirty="0" err="1" smtClean="0">
                          <a:solidFill>
                            <a:schemeClr val="tx1"/>
                          </a:solidFill>
                          <a:latin typeface="Calibri" pitchFamily="34" charset="0"/>
                          <a:cs typeface="Calibri" pitchFamily="34" charset="0"/>
                        </a:rPr>
                        <a:t>instrumentação</a:t>
                      </a:r>
                      <a:r>
                        <a:rPr lang="en-US" sz="1400" b="0" i="0" u="none" strike="noStrike" baseline="0" dirty="0" smtClean="0">
                          <a:solidFill>
                            <a:schemeClr val="tx1"/>
                          </a:solidFill>
                          <a:latin typeface="Calibri" pitchFamily="34" charset="0"/>
                          <a:cs typeface="Calibri" pitchFamily="34" charset="0"/>
                        </a:rPr>
                        <a:t> e </a:t>
                      </a:r>
                      <a:r>
                        <a:rPr lang="en-US" sz="1400" b="0" i="0" u="none" strike="noStrike" baseline="0" dirty="0" err="1" smtClean="0">
                          <a:solidFill>
                            <a:schemeClr val="tx1"/>
                          </a:solidFill>
                          <a:latin typeface="Calibri" pitchFamily="34" charset="0"/>
                          <a:cs typeface="Calibri" pitchFamily="34" charset="0"/>
                        </a:rPr>
                        <a:t>fornecidads</a:t>
                      </a:r>
                      <a:r>
                        <a:rPr lang="en-US" sz="1400" b="0" i="0" u="none" strike="noStrike" baseline="0" dirty="0" smtClean="0">
                          <a:solidFill>
                            <a:schemeClr val="tx1"/>
                          </a:solidFill>
                          <a:latin typeface="Calibri" pitchFamily="34" charset="0"/>
                          <a:cs typeface="Calibri" pitchFamily="34" charset="0"/>
                        </a:rPr>
                        <a:t> </a:t>
                      </a:r>
                      <a:r>
                        <a:rPr lang="en-US" sz="1400" b="0" i="0" u="none" strike="noStrike" baseline="0" dirty="0" err="1" smtClean="0">
                          <a:solidFill>
                            <a:schemeClr val="tx1"/>
                          </a:solidFill>
                          <a:latin typeface="Calibri" pitchFamily="34" charset="0"/>
                          <a:cs typeface="Calibri" pitchFamily="34" charset="0"/>
                        </a:rPr>
                        <a:t>ao</a:t>
                      </a:r>
                      <a:r>
                        <a:rPr lang="en-US" sz="1400" b="0" i="0" u="none" strike="noStrike" baseline="0" dirty="0" smtClean="0">
                          <a:solidFill>
                            <a:schemeClr val="tx1"/>
                          </a:solidFill>
                          <a:latin typeface="Calibri" pitchFamily="34" charset="0"/>
                          <a:cs typeface="Calibri" pitchFamily="34" charset="0"/>
                        </a:rPr>
                        <a:t> </a:t>
                      </a:r>
                      <a:r>
                        <a:rPr lang="en-US" sz="1400" b="0" i="0" u="none" strike="noStrike" dirty="0" smtClean="0">
                          <a:solidFill>
                            <a:schemeClr val="tx1"/>
                          </a:solidFill>
                          <a:latin typeface="Calibri" pitchFamily="34" charset="0"/>
                          <a:cs typeface="Calibri" pitchFamily="34" charset="0"/>
                        </a:rPr>
                        <a:t>MSC</a:t>
                      </a:r>
                      <a:r>
                        <a:rPr lang="en-US" sz="1400" b="0" i="0" u="none" strike="noStrike" dirty="0" smtClean="0">
                          <a:solidFill>
                            <a:schemeClr val="tx1"/>
                          </a:solidFill>
                          <a:latin typeface="Calibri" pitchFamily="34" charset="0"/>
                          <a:cs typeface="Calibri" pitchFamily="34" charset="0"/>
                        </a:rPr>
                        <a:t>?</a:t>
                      </a:r>
                      <a:endParaRPr lang="en-US" sz="1400" b="0" i="0" u="none" strike="noStrike" dirty="0">
                        <a:solidFill>
                          <a:schemeClr val="tx1"/>
                        </a:solidFill>
                        <a:latin typeface="Calibri" pitchFamily="34" charset="0"/>
                        <a:cs typeface="Calibri" pitchFamily="34" charset="0"/>
                      </a:endParaRPr>
                    </a:p>
                  </a:txBody>
                  <a:tcPr marR="7234" marT="7234" marB="0" anchor="ctr">
                    <a:lnL w="12700" cap="flat" cmpd="sng" algn="ctr">
                      <a:solidFill>
                        <a:srgbClr val="000066"/>
                      </a:solidFill>
                      <a:prstDash val="solid"/>
                      <a:round/>
                      <a:headEnd type="none" w="med" len="med"/>
                      <a:tailEnd type="none" w="med" len="med"/>
                    </a:lnL>
                    <a:lnR w="12700" cap="flat" cmpd="sng" algn="ctr">
                      <a:solidFill>
                        <a:srgbClr val="000066"/>
                      </a:solidFill>
                      <a:prstDash val="solid"/>
                      <a:round/>
                      <a:headEnd type="none" w="med" len="med"/>
                      <a:tailEnd type="none" w="med" len="med"/>
                    </a:lnR>
                    <a:lnT w="6350" cap="flat" cmpd="sng" algn="ctr">
                      <a:solidFill>
                        <a:srgbClr val="000066"/>
                      </a:solidFill>
                      <a:prstDash val="solid"/>
                      <a:round/>
                      <a:headEnd type="none" w="med" len="med"/>
                      <a:tailEnd type="none" w="med" len="med"/>
                    </a:lnT>
                    <a:lnB w="6350" cap="flat" cmpd="sng" algn="ctr">
                      <a:solidFill>
                        <a:srgbClr val="000066"/>
                      </a:solidFill>
                      <a:prstDash val="solid"/>
                      <a:round/>
                      <a:headEnd type="none" w="med" len="med"/>
                      <a:tailEnd type="none" w="med" len="med"/>
                    </a:lnB>
                  </a:tcPr>
                </a:tc>
                <a:tc>
                  <a:txBody>
                    <a:bodyPr/>
                    <a:lstStyle/>
                    <a:p>
                      <a:pPr algn="ctr" fontAlgn="ctr"/>
                      <a:r>
                        <a:rPr lang="en-US" sz="1400" b="0" i="0" u="none" strike="noStrike">
                          <a:solidFill>
                            <a:schemeClr val="tx1"/>
                          </a:solidFill>
                          <a:latin typeface="Calibri"/>
                        </a:rPr>
                        <a:t>2</a:t>
                      </a:r>
                    </a:p>
                  </a:txBody>
                  <a:tcPr marL="7234" marR="7234" marT="7234" marB="0" anchor="ctr">
                    <a:lnL w="12700" cap="flat" cmpd="sng" algn="ctr">
                      <a:solidFill>
                        <a:srgbClr val="000066"/>
                      </a:solidFill>
                      <a:prstDash val="solid"/>
                      <a:round/>
                      <a:headEnd type="none" w="med" len="med"/>
                      <a:tailEnd type="none" w="med" len="med"/>
                    </a:lnL>
                    <a:lnR w="12700" cap="flat" cmpd="sng" algn="ctr">
                      <a:solidFill>
                        <a:srgbClr val="000066"/>
                      </a:solidFill>
                      <a:prstDash val="solid"/>
                      <a:round/>
                      <a:headEnd type="none" w="med" len="med"/>
                      <a:tailEnd type="none" w="med" len="med"/>
                    </a:lnR>
                    <a:lnT w="6350" cap="flat" cmpd="sng" algn="ctr">
                      <a:solidFill>
                        <a:srgbClr val="000066"/>
                      </a:solidFill>
                      <a:prstDash val="solid"/>
                      <a:round/>
                      <a:headEnd type="none" w="med" len="med"/>
                      <a:tailEnd type="none" w="med" len="med"/>
                    </a:lnT>
                    <a:lnB w="6350" cap="flat" cmpd="sng" algn="ctr">
                      <a:solidFill>
                        <a:srgbClr val="000066"/>
                      </a:solidFill>
                      <a:prstDash val="solid"/>
                      <a:round/>
                      <a:headEnd type="none" w="med" len="med"/>
                      <a:tailEnd type="none" w="med" len="med"/>
                    </a:lnB>
                  </a:tcPr>
                </a:tc>
              </a:tr>
              <a:tr h="229117">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en-US" sz="1400" b="0" i="0" u="none" strike="noStrike" dirty="0" smtClean="0">
                          <a:solidFill>
                            <a:schemeClr val="tx1"/>
                          </a:solidFill>
                          <a:latin typeface="Calibri" pitchFamily="34" charset="0"/>
                          <a:cs typeface="Calibri" pitchFamily="34" charset="0"/>
                        </a:rPr>
                        <a:t>As </a:t>
                      </a:r>
                      <a:r>
                        <a:rPr lang="en-US" sz="1400" b="0" i="0" u="none" strike="noStrike" dirty="0" err="1" smtClean="0">
                          <a:solidFill>
                            <a:schemeClr val="tx1"/>
                          </a:solidFill>
                          <a:latin typeface="Calibri" pitchFamily="34" charset="0"/>
                          <a:cs typeface="Calibri" pitchFamily="34" charset="0"/>
                        </a:rPr>
                        <a:t>leituras</a:t>
                      </a:r>
                      <a:r>
                        <a:rPr lang="en-US" sz="1400" b="0" i="0" u="none" strike="noStrike" baseline="0" dirty="0" smtClean="0">
                          <a:solidFill>
                            <a:schemeClr val="tx1"/>
                          </a:solidFill>
                          <a:latin typeface="Calibri" pitchFamily="34" charset="0"/>
                          <a:cs typeface="Calibri" pitchFamily="34" charset="0"/>
                        </a:rPr>
                        <a:t> de </a:t>
                      </a:r>
                      <a:r>
                        <a:rPr lang="en-US" sz="1400" b="0" i="0" u="none" strike="noStrike" baseline="0" dirty="0" err="1" smtClean="0">
                          <a:solidFill>
                            <a:schemeClr val="tx1"/>
                          </a:solidFill>
                          <a:latin typeface="Calibri" pitchFamily="34" charset="0"/>
                          <a:cs typeface="Calibri" pitchFamily="34" charset="0"/>
                        </a:rPr>
                        <a:t>instrumentação</a:t>
                      </a:r>
                      <a:r>
                        <a:rPr lang="en-US" sz="1400" b="0" i="0" u="none" strike="noStrike" baseline="0" dirty="0" smtClean="0">
                          <a:solidFill>
                            <a:schemeClr val="tx1"/>
                          </a:solidFill>
                          <a:latin typeface="Calibri" pitchFamily="34" charset="0"/>
                          <a:cs typeface="Calibri" pitchFamily="34" charset="0"/>
                        </a:rPr>
                        <a:t> e </a:t>
                      </a:r>
                      <a:r>
                        <a:rPr lang="en-US" sz="1400" b="0" i="0" u="none" strike="noStrike" baseline="0" dirty="0" err="1" smtClean="0">
                          <a:solidFill>
                            <a:schemeClr val="tx1"/>
                          </a:solidFill>
                          <a:latin typeface="Calibri" pitchFamily="34" charset="0"/>
                          <a:cs typeface="Calibri" pitchFamily="34" charset="0"/>
                        </a:rPr>
                        <a:t>insterpretações</a:t>
                      </a:r>
                      <a:r>
                        <a:rPr lang="en-US" sz="1400" b="0" i="0" u="none" strike="noStrike" baseline="0" dirty="0" smtClean="0">
                          <a:solidFill>
                            <a:schemeClr val="tx1"/>
                          </a:solidFill>
                          <a:latin typeface="Calibri" pitchFamily="34" charset="0"/>
                          <a:cs typeface="Calibri" pitchFamily="34" charset="0"/>
                        </a:rPr>
                        <a:t>  </a:t>
                      </a:r>
                      <a:r>
                        <a:rPr lang="en-US" sz="1400" b="0" i="0" u="none" strike="noStrike" baseline="0" dirty="0" err="1" smtClean="0">
                          <a:solidFill>
                            <a:schemeClr val="tx1"/>
                          </a:solidFill>
                          <a:latin typeface="Calibri" pitchFamily="34" charset="0"/>
                          <a:cs typeface="Calibri" pitchFamily="34" charset="0"/>
                        </a:rPr>
                        <a:t>desde</a:t>
                      </a:r>
                      <a:r>
                        <a:rPr lang="en-US" sz="1400" b="0" i="0" u="none" strike="noStrike" baseline="0" dirty="0" smtClean="0">
                          <a:solidFill>
                            <a:schemeClr val="tx1"/>
                          </a:solidFill>
                          <a:latin typeface="Calibri" pitchFamily="34" charset="0"/>
                          <a:cs typeface="Calibri" pitchFamily="34" charset="0"/>
                        </a:rPr>
                        <a:t> o </a:t>
                      </a:r>
                      <a:r>
                        <a:rPr lang="en-US" sz="1400" b="0" i="0" u="none" strike="noStrike" baseline="0" dirty="0" err="1" smtClean="0">
                          <a:solidFill>
                            <a:schemeClr val="tx1"/>
                          </a:solidFill>
                          <a:latin typeface="Calibri" pitchFamily="34" charset="0"/>
                          <a:cs typeface="Calibri" pitchFamily="34" charset="0"/>
                        </a:rPr>
                        <a:t>último</a:t>
                      </a:r>
                      <a:r>
                        <a:rPr lang="en-US" sz="1400" b="0" i="0" u="none" strike="noStrike" baseline="0" dirty="0" smtClean="0">
                          <a:solidFill>
                            <a:schemeClr val="tx1"/>
                          </a:solidFill>
                          <a:latin typeface="Calibri" pitchFamily="34" charset="0"/>
                          <a:cs typeface="Calibri" pitchFamily="34" charset="0"/>
                        </a:rPr>
                        <a:t> IP </a:t>
                      </a:r>
                      <a:r>
                        <a:rPr lang="en-US" sz="1400" b="0" i="0" u="none" strike="noStrike" baseline="0" dirty="0" err="1" smtClean="0">
                          <a:solidFill>
                            <a:schemeClr val="tx1"/>
                          </a:solidFill>
                          <a:latin typeface="Calibri" pitchFamily="34" charset="0"/>
                          <a:cs typeface="Calibri" pitchFamily="34" charset="0"/>
                        </a:rPr>
                        <a:t>ou</a:t>
                      </a:r>
                      <a:r>
                        <a:rPr lang="en-US" sz="1400" b="0" i="0" u="none" strike="noStrike" baseline="0" dirty="0" smtClean="0">
                          <a:solidFill>
                            <a:schemeClr val="tx1"/>
                          </a:solidFill>
                          <a:latin typeface="Calibri" pitchFamily="34" charset="0"/>
                          <a:cs typeface="Calibri" pitchFamily="34" charset="0"/>
                        </a:rPr>
                        <a:t> AP </a:t>
                      </a:r>
                      <a:r>
                        <a:rPr lang="en-US" sz="1400" b="0" i="0" u="none" strike="noStrike" baseline="0" dirty="0" err="1" smtClean="0">
                          <a:solidFill>
                            <a:schemeClr val="tx1"/>
                          </a:solidFill>
                          <a:latin typeface="Calibri" pitchFamily="34" charset="0"/>
                          <a:cs typeface="Calibri" pitchFamily="34" charset="0"/>
                        </a:rPr>
                        <a:t>estão</a:t>
                      </a:r>
                      <a:r>
                        <a:rPr lang="en-US" sz="1400" b="0" i="0" u="none" strike="noStrike" baseline="0" dirty="0" smtClean="0">
                          <a:solidFill>
                            <a:schemeClr val="tx1"/>
                          </a:solidFill>
                          <a:latin typeface="Calibri" pitchFamily="34" charset="0"/>
                          <a:cs typeface="Calibri" pitchFamily="34" charset="0"/>
                        </a:rPr>
                        <a:t> </a:t>
                      </a:r>
                      <a:r>
                        <a:rPr lang="en-US" sz="1400" b="0" i="0" u="none" strike="noStrike" baseline="0" dirty="0" err="1" smtClean="0">
                          <a:solidFill>
                            <a:schemeClr val="tx1"/>
                          </a:solidFill>
                          <a:latin typeface="Calibri" pitchFamily="34" charset="0"/>
                          <a:cs typeface="Calibri" pitchFamily="34" charset="0"/>
                        </a:rPr>
                        <a:t>incluídas</a:t>
                      </a:r>
                      <a:r>
                        <a:rPr lang="en-US" sz="1400" b="0" i="0" u="none" strike="noStrike" baseline="0" dirty="0" smtClean="0">
                          <a:solidFill>
                            <a:schemeClr val="tx1"/>
                          </a:solidFill>
                          <a:latin typeface="Calibri" pitchFamily="34" charset="0"/>
                          <a:cs typeface="Calibri" pitchFamily="34" charset="0"/>
                        </a:rPr>
                        <a:t> </a:t>
                      </a:r>
                      <a:r>
                        <a:rPr lang="en-US" sz="1400" b="0" i="0" u="none" strike="noStrike" baseline="0" dirty="0" err="1" smtClean="0">
                          <a:solidFill>
                            <a:schemeClr val="tx1"/>
                          </a:solidFill>
                          <a:latin typeface="Calibri" pitchFamily="34" charset="0"/>
                          <a:cs typeface="Calibri" pitchFamily="34" charset="0"/>
                        </a:rPr>
                        <a:t>em</a:t>
                      </a:r>
                      <a:r>
                        <a:rPr lang="en-US" sz="1400" b="0" i="0" u="none" strike="noStrike" baseline="0" dirty="0" smtClean="0">
                          <a:solidFill>
                            <a:schemeClr val="tx1"/>
                          </a:solidFill>
                          <a:latin typeface="Calibri" pitchFamily="34" charset="0"/>
                          <a:cs typeface="Calibri" pitchFamily="34" charset="0"/>
                        </a:rPr>
                        <a:t> </a:t>
                      </a:r>
                      <a:r>
                        <a:rPr lang="en-US" sz="1400" b="0" i="0" u="none" strike="noStrike" baseline="0" dirty="0" err="1" smtClean="0">
                          <a:solidFill>
                            <a:schemeClr val="tx1"/>
                          </a:solidFill>
                          <a:latin typeface="Calibri" pitchFamily="34" charset="0"/>
                          <a:cs typeface="Calibri" pitchFamily="34" charset="0"/>
                        </a:rPr>
                        <a:t>uma</a:t>
                      </a:r>
                      <a:r>
                        <a:rPr lang="en-US" sz="1400" b="0" i="0" u="none" strike="noStrike" baseline="0" dirty="0" smtClean="0">
                          <a:solidFill>
                            <a:schemeClr val="tx1"/>
                          </a:solidFill>
                          <a:latin typeface="Calibri" pitchFamily="34" charset="0"/>
                          <a:cs typeface="Calibri" pitchFamily="34" charset="0"/>
                        </a:rPr>
                        <a:t> </a:t>
                      </a:r>
                      <a:r>
                        <a:rPr lang="en-US" sz="1400" b="0" i="0" u="none" strike="noStrike" baseline="0" dirty="0" err="1" smtClean="0">
                          <a:solidFill>
                            <a:schemeClr val="tx1"/>
                          </a:solidFill>
                          <a:latin typeface="Calibri" pitchFamily="34" charset="0"/>
                          <a:cs typeface="Calibri" pitchFamily="34" charset="0"/>
                        </a:rPr>
                        <a:t>avaliação</a:t>
                      </a:r>
                      <a:r>
                        <a:rPr lang="en-US" sz="1400" b="0" i="0" u="none" strike="noStrike" baseline="0" dirty="0" smtClean="0">
                          <a:solidFill>
                            <a:schemeClr val="tx1"/>
                          </a:solidFill>
                          <a:latin typeface="Calibri" pitchFamily="34" charset="0"/>
                          <a:cs typeface="Calibri" pitchFamily="34" charset="0"/>
                        </a:rPr>
                        <a:t> </a:t>
                      </a:r>
                      <a:r>
                        <a:rPr lang="en-US" sz="1400" b="0" i="0" u="none" strike="noStrike" baseline="0" dirty="0" err="1" smtClean="0">
                          <a:solidFill>
                            <a:schemeClr val="tx1"/>
                          </a:solidFill>
                          <a:latin typeface="Calibri" pitchFamily="34" charset="0"/>
                          <a:cs typeface="Calibri" pitchFamily="34" charset="0"/>
                        </a:rPr>
                        <a:t>completa</a:t>
                      </a:r>
                      <a:r>
                        <a:rPr lang="en-US" sz="1400" b="0" i="0" u="none" strike="noStrike" baseline="0" dirty="0" smtClean="0">
                          <a:solidFill>
                            <a:schemeClr val="tx1"/>
                          </a:solidFill>
                          <a:latin typeface="Calibri" pitchFamily="34" charset="0"/>
                          <a:cs typeface="Calibri" pitchFamily="34" charset="0"/>
                        </a:rPr>
                        <a:t> no </a:t>
                      </a:r>
                      <a:r>
                        <a:rPr lang="en-US" sz="1400" b="0" i="0" u="none" strike="noStrike" baseline="0" dirty="0" err="1" smtClean="0">
                          <a:solidFill>
                            <a:schemeClr val="tx1"/>
                          </a:solidFill>
                          <a:latin typeface="Calibri" pitchFamily="34" charset="0"/>
                          <a:cs typeface="Calibri" pitchFamily="34" charset="0"/>
                        </a:rPr>
                        <a:t>relatório</a:t>
                      </a:r>
                      <a:r>
                        <a:rPr lang="en-US" sz="1400" b="0" i="0" u="none" strike="noStrike" baseline="0" dirty="0" smtClean="0">
                          <a:solidFill>
                            <a:schemeClr val="tx1"/>
                          </a:solidFill>
                          <a:latin typeface="Calibri" pitchFamily="34" charset="0"/>
                          <a:cs typeface="Calibri" pitchFamily="34" charset="0"/>
                        </a:rPr>
                        <a:t> de IP </a:t>
                      </a:r>
                      <a:r>
                        <a:rPr lang="en-US" sz="1400" b="0" i="0" u="none" strike="noStrike" baseline="0" dirty="0" err="1" smtClean="0">
                          <a:solidFill>
                            <a:schemeClr val="tx1"/>
                          </a:solidFill>
                          <a:latin typeface="Calibri" pitchFamily="34" charset="0"/>
                          <a:cs typeface="Calibri" pitchFamily="34" charset="0"/>
                        </a:rPr>
                        <a:t>ou</a:t>
                      </a:r>
                      <a:r>
                        <a:rPr lang="en-US" sz="1400" b="0" i="0" u="none" strike="noStrike" baseline="0" dirty="0" smtClean="0">
                          <a:solidFill>
                            <a:schemeClr val="tx1"/>
                          </a:solidFill>
                          <a:latin typeface="Calibri" pitchFamily="34" charset="0"/>
                          <a:cs typeface="Calibri" pitchFamily="34" charset="0"/>
                        </a:rPr>
                        <a:t> AP </a:t>
                      </a:r>
                      <a:r>
                        <a:rPr lang="en-US" sz="1400" b="0" i="0" u="none" strike="noStrike" baseline="0" dirty="0" err="1" smtClean="0">
                          <a:solidFill>
                            <a:schemeClr val="tx1"/>
                          </a:solidFill>
                          <a:latin typeface="Calibri" pitchFamily="34" charset="0"/>
                          <a:cs typeface="Calibri" pitchFamily="34" charset="0"/>
                        </a:rPr>
                        <a:t>que</a:t>
                      </a:r>
                      <a:r>
                        <a:rPr lang="en-US" sz="1400" b="0" i="0" u="none" strike="noStrike" baseline="0" dirty="0" smtClean="0">
                          <a:solidFill>
                            <a:schemeClr val="tx1"/>
                          </a:solidFill>
                          <a:latin typeface="Calibri" pitchFamily="34" charset="0"/>
                          <a:cs typeface="Calibri" pitchFamily="34" charset="0"/>
                        </a:rPr>
                        <a:t> </a:t>
                      </a:r>
                      <a:r>
                        <a:rPr lang="en-US" sz="1400" b="0" i="0" u="none" strike="noStrike" baseline="0" dirty="0" err="1" smtClean="0">
                          <a:solidFill>
                            <a:schemeClr val="tx1"/>
                          </a:solidFill>
                          <a:latin typeface="Calibri" pitchFamily="34" charset="0"/>
                          <a:cs typeface="Calibri" pitchFamily="34" charset="0"/>
                        </a:rPr>
                        <a:t>foi</a:t>
                      </a:r>
                      <a:r>
                        <a:rPr lang="en-US" sz="1400" b="0" i="0" u="none" strike="noStrike" baseline="0" dirty="0" smtClean="0">
                          <a:solidFill>
                            <a:schemeClr val="tx1"/>
                          </a:solidFill>
                          <a:latin typeface="Calibri" pitchFamily="34" charset="0"/>
                          <a:cs typeface="Calibri" pitchFamily="34" charset="0"/>
                        </a:rPr>
                        <a:t> </a:t>
                      </a:r>
                      <a:r>
                        <a:rPr lang="en-US" sz="1400" b="0" i="0" u="none" strike="noStrike" baseline="0" dirty="0" err="1" smtClean="0">
                          <a:solidFill>
                            <a:schemeClr val="tx1"/>
                          </a:solidFill>
                          <a:latin typeface="Calibri" pitchFamily="34" charset="0"/>
                          <a:cs typeface="Calibri" pitchFamily="34" charset="0"/>
                        </a:rPr>
                        <a:t>submetida</a:t>
                      </a:r>
                      <a:r>
                        <a:rPr lang="en-US" sz="1400" b="0" i="0" u="none" strike="noStrike" baseline="0" dirty="0" smtClean="0">
                          <a:solidFill>
                            <a:schemeClr val="tx1"/>
                          </a:solidFill>
                          <a:latin typeface="Calibri" pitchFamily="34" charset="0"/>
                          <a:cs typeface="Calibri" pitchFamily="34" charset="0"/>
                        </a:rPr>
                        <a:t> </a:t>
                      </a:r>
                      <a:r>
                        <a:rPr lang="en-US" sz="1400" b="0" i="0" u="none" strike="noStrike" baseline="0" dirty="0" err="1" smtClean="0">
                          <a:solidFill>
                            <a:schemeClr val="tx1"/>
                          </a:solidFill>
                          <a:latin typeface="Calibri" pitchFamily="34" charset="0"/>
                          <a:cs typeface="Calibri" pitchFamily="34" charset="0"/>
                        </a:rPr>
                        <a:t>ao</a:t>
                      </a:r>
                      <a:r>
                        <a:rPr lang="en-US" sz="1400" b="0" i="0" u="none" strike="noStrike" baseline="0" dirty="0" smtClean="0">
                          <a:solidFill>
                            <a:schemeClr val="tx1"/>
                          </a:solidFill>
                          <a:latin typeface="Calibri" pitchFamily="34" charset="0"/>
                          <a:cs typeface="Calibri" pitchFamily="34" charset="0"/>
                        </a:rPr>
                        <a:t> </a:t>
                      </a:r>
                      <a:r>
                        <a:rPr lang="en-US" sz="1400" b="0" i="0" u="none" strike="noStrike" dirty="0" smtClean="0">
                          <a:solidFill>
                            <a:schemeClr val="tx1"/>
                          </a:solidFill>
                          <a:latin typeface="Calibri" pitchFamily="34" charset="0"/>
                          <a:cs typeface="Calibri" pitchFamily="34" charset="0"/>
                        </a:rPr>
                        <a:t>MSC</a:t>
                      </a:r>
                      <a:r>
                        <a:rPr lang="en-US" sz="1400" b="0" i="0" u="none" strike="noStrike" dirty="0" smtClean="0">
                          <a:solidFill>
                            <a:schemeClr val="tx1"/>
                          </a:solidFill>
                          <a:latin typeface="Calibri" pitchFamily="34" charset="0"/>
                          <a:cs typeface="Calibri" pitchFamily="34" charset="0"/>
                        </a:rPr>
                        <a:t>?</a:t>
                      </a:r>
                      <a:endParaRPr lang="en-US" sz="1400" b="0" i="0" u="none" strike="noStrike" dirty="0">
                        <a:solidFill>
                          <a:schemeClr val="tx1"/>
                        </a:solidFill>
                        <a:latin typeface="Calibri" pitchFamily="34" charset="0"/>
                        <a:cs typeface="Calibri" pitchFamily="34" charset="0"/>
                      </a:endParaRPr>
                    </a:p>
                  </a:txBody>
                  <a:tcPr marR="7234" marT="7234" marB="0" anchor="ctr">
                    <a:lnL w="12700" cap="flat" cmpd="sng" algn="ctr">
                      <a:solidFill>
                        <a:srgbClr val="000066"/>
                      </a:solidFill>
                      <a:prstDash val="solid"/>
                      <a:round/>
                      <a:headEnd type="none" w="med" len="med"/>
                      <a:tailEnd type="none" w="med" len="med"/>
                    </a:lnL>
                    <a:lnR w="12700" cap="flat" cmpd="sng" algn="ctr">
                      <a:solidFill>
                        <a:srgbClr val="000066"/>
                      </a:solidFill>
                      <a:prstDash val="solid"/>
                      <a:round/>
                      <a:headEnd type="none" w="med" len="med"/>
                      <a:tailEnd type="none" w="med" len="med"/>
                    </a:lnR>
                    <a:lnT w="6350" cap="flat" cmpd="sng" algn="ctr">
                      <a:solidFill>
                        <a:srgbClr val="000066"/>
                      </a:solidFill>
                      <a:prstDash val="solid"/>
                      <a:round/>
                      <a:headEnd type="none" w="med" len="med"/>
                      <a:tailEnd type="none" w="med" len="med"/>
                    </a:lnT>
                    <a:lnB w="6350" cap="flat" cmpd="sng" algn="ctr">
                      <a:solidFill>
                        <a:srgbClr val="000066"/>
                      </a:solidFill>
                      <a:prstDash val="solid"/>
                      <a:round/>
                      <a:headEnd type="none" w="med" len="med"/>
                      <a:tailEnd type="none" w="med" len="med"/>
                    </a:lnB>
                  </a:tcPr>
                </a:tc>
                <a:tc>
                  <a:txBody>
                    <a:bodyPr/>
                    <a:lstStyle/>
                    <a:p>
                      <a:pPr algn="ctr" fontAlgn="ctr"/>
                      <a:r>
                        <a:rPr lang="en-US" sz="1400" b="0" i="0" u="none" strike="noStrike" dirty="0" smtClean="0">
                          <a:solidFill>
                            <a:schemeClr val="tx1"/>
                          </a:solidFill>
                          <a:latin typeface="Calibri"/>
                        </a:rPr>
                        <a:t>2</a:t>
                      </a:r>
                      <a:endParaRPr lang="en-US" sz="1400" b="0" i="0" u="none" strike="noStrike" dirty="0">
                        <a:solidFill>
                          <a:schemeClr val="tx1"/>
                        </a:solidFill>
                        <a:latin typeface="Calibri"/>
                      </a:endParaRPr>
                    </a:p>
                  </a:txBody>
                  <a:tcPr marL="7234" marR="7234" marT="7234" marB="0" anchor="ctr">
                    <a:lnL w="12700" cap="flat" cmpd="sng" algn="ctr">
                      <a:solidFill>
                        <a:srgbClr val="000066"/>
                      </a:solidFill>
                      <a:prstDash val="solid"/>
                      <a:round/>
                      <a:headEnd type="none" w="med" len="med"/>
                      <a:tailEnd type="none" w="med" len="med"/>
                    </a:lnL>
                    <a:lnR w="12700" cap="flat" cmpd="sng" algn="ctr">
                      <a:solidFill>
                        <a:srgbClr val="000066"/>
                      </a:solidFill>
                      <a:prstDash val="solid"/>
                      <a:round/>
                      <a:headEnd type="none" w="med" len="med"/>
                      <a:tailEnd type="none" w="med" len="med"/>
                    </a:lnR>
                    <a:lnT w="6350" cap="flat" cmpd="sng" algn="ctr">
                      <a:solidFill>
                        <a:srgbClr val="000066"/>
                      </a:solidFill>
                      <a:prstDash val="solid"/>
                      <a:round/>
                      <a:headEnd type="none" w="med" len="med"/>
                      <a:tailEnd type="none" w="med" len="med"/>
                    </a:lnT>
                    <a:lnB w="6350" cap="flat" cmpd="sng" algn="ctr">
                      <a:solidFill>
                        <a:srgbClr val="000066"/>
                      </a:solidFill>
                      <a:prstDash val="solid"/>
                      <a:round/>
                      <a:headEnd type="none" w="med" len="med"/>
                      <a:tailEnd type="none" w="med" len="med"/>
                    </a:lnB>
                  </a:tcPr>
                </a:tc>
              </a:tr>
              <a:tr h="229117">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en-US" sz="1400" b="0" i="0" u="none" strike="noStrike" dirty="0" err="1" smtClean="0">
                          <a:solidFill>
                            <a:schemeClr val="tx1"/>
                          </a:solidFill>
                          <a:latin typeface="Calibri" pitchFamily="34" charset="0"/>
                          <a:cs typeface="Calibri" pitchFamily="34" charset="0"/>
                        </a:rPr>
                        <a:t>Foram</a:t>
                      </a:r>
                      <a:r>
                        <a:rPr lang="en-US" sz="1400" b="0" i="0" u="none" strike="noStrike" dirty="0" smtClean="0">
                          <a:solidFill>
                            <a:schemeClr val="tx1"/>
                          </a:solidFill>
                          <a:latin typeface="Calibri" pitchFamily="34" charset="0"/>
                          <a:cs typeface="Calibri" pitchFamily="34" charset="0"/>
                        </a:rPr>
                        <a:t> </a:t>
                      </a:r>
                      <a:r>
                        <a:rPr lang="en-US" sz="1400" b="0" i="0" u="none" strike="noStrike" dirty="0" err="1" smtClean="0">
                          <a:solidFill>
                            <a:schemeClr val="tx1"/>
                          </a:solidFill>
                          <a:latin typeface="Calibri" pitchFamily="34" charset="0"/>
                          <a:cs typeface="Calibri" pitchFamily="34" charset="0"/>
                        </a:rPr>
                        <a:t>estabelecidos</a:t>
                      </a:r>
                      <a:r>
                        <a:rPr lang="en-US" sz="1400" b="0" i="0" u="none" strike="noStrike" dirty="0" smtClean="0">
                          <a:solidFill>
                            <a:schemeClr val="tx1"/>
                          </a:solidFill>
                          <a:latin typeface="Calibri" pitchFamily="34" charset="0"/>
                          <a:cs typeface="Calibri" pitchFamily="34" charset="0"/>
                        </a:rPr>
                        <a:t> </a:t>
                      </a:r>
                      <a:r>
                        <a:rPr lang="en-US" sz="1400" b="0" i="0" u="none" strike="noStrike" dirty="0" err="1" smtClean="0">
                          <a:solidFill>
                            <a:schemeClr val="tx1"/>
                          </a:solidFill>
                          <a:latin typeface="Calibri" pitchFamily="34" charset="0"/>
                          <a:cs typeface="Calibri" pitchFamily="34" charset="0"/>
                        </a:rPr>
                        <a:t>procedimentos</a:t>
                      </a:r>
                      <a:r>
                        <a:rPr lang="en-US" sz="1400" b="0" i="0" u="none" strike="noStrike" baseline="0" dirty="0" smtClean="0">
                          <a:solidFill>
                            <a:schemeClr val="tx1"/>
                          </a:solidFill>
                          <a:latin typeface="Calibri" pitchFamily="34" charset="0"/>
                          <a:cs typeface="Calibri" pitchFamily="34" charset="0"/>
                        </a:rPr>
                        <a:t> </a:t>
                      </a:r>
                      <a:r>
                        <a:rPr lang="en-US" sz="1400" b="0" i="0" u="none" strike="noStrike" baseline="0" dirty="0" err="1" smtClean="0">
                          <a:solidFill>
                            <a:schemeClr val="tx1"/>
                          </a:solidFill>
                          <a:latin typeface="Calibri" pitchFamily="34" charset="0"/>
                          <a:cs typeface="Calibri" pitchFamily="34" charset="0"/>
                        </a:rPr>
                        <a:t>para</a:t>
                      </a:r>
                      <a:r>
                        <a:rPr lang="en-US" sz="1400" b="0" i="0" u="none" strike="noStrike" baseline="0" dirty="0" smtClean="0">
                          <a:solidFill>
                            <a:schemeClr val="tx1"/>
                          </a:solidFill>
                          <a:latin typeface="Calibri" pitchFamily="34" charset="0"/>
                          <a:cs typeface="Calibri" pitchFamily="34" charset="0"/>
                        </a:rPr>
                        <a:t> </a:t>
                      </a:r>
                      <a:r>
                        <a:rPr lang="en-US" sz="1400" b="0" i="0" u="none" strike="noStrike" baseline="0" dirty="0" err="1" smtClean="0">
                          <a:solidFill>
                            <a:schemeClr val="tx1"/>
                          </a:solidFill>
                          <a:latin typeface="Calibri" pitchFamily="34" charset="0"/>
                          <a:cs typeface="Calibri" pitchFamily="34" charset="0"/>
                        </a:rPr>
                        <a:t>avaliação</a:t>
                      </a:r>
                      <a:r>
                        <a:rPr lang="en-US" sz="1400" b="0" i="0" u="none" strike="noStrike" baseline="0" dirty="0" smtClean="0">
                          <a:solidFill>
                            <a:schemeClr val="tx1"/>
                          </a:solidFill>
                          <a:latin typeface="Calibri" pitchFamily="34" charset="0"/>
                          <a:cs typeface="Calibri" pitchFamily="34" charset="0"/>
                        </a:rPr>
                        <a:t> da </a:t>
                      </a:r>
                      <a:r>
                        <a:rPr lang="en-US" sz="1400" b="0" i="0" u="none" strike="noStrike" baseline="0" dirty="0" err="1" smtClean="0">
                          <a:solidFill>
                            <a:schemeClr val="tx1"/>
                          </a:solidFill>
                          <a:latin typeface="Calibri" pitchFamily="34" charset="0"/>
                          <a:cs typeface="Calibri" pitchFamily="34" charset="0"/>
                        </a:rPr>
                        <a:t>precisão</a:t>
                      </a:r>
                      <a:r>
                        <a:rPr lang="en-US" sz="1400" b="0" i="0" u="none" strike="noStrike" baseline="0" dirty="0" smtClean="0">
                          <a:solidFill>
                            <a:schemeClr val="tx1"/>
                          </a:solidFill>
                          <a:latin typeface="Calibri" pitchFamily="34" charset="0"/>
                          <a:cs typeface="Calibri" pitchFamily="34" charset="0"/>
                        </a:rPr>
                        <a:t> dos dados e </a:t>
                      </a:r>
                      <a:r>
                        <a:rPr lang="en-US" sz="1400" b="0" i="0" u="none" strike="noStrike" baseline="0" dirty="0" err="1" smtClean="0">
                          <a:solidFill>
                            <a:schemeClr val="tx1"/>
                          </a:solidFill>
                          <a:latin typeface="Calibri" pitchFamily="34" charset="0"/>
                          <a:cs typeface="Calibri" pitchFamily="34" charset="0"/>
                        </a:rPr>
                        <a:t>tratamento</a:t>
                      </a:r>
                      <a:r>
                        <a:rPr lang="en-US" sz="1400" b="0" i="0" u="none" strike="noStrike" baseline="0" dirty="0" smtClean="0">
                          <a:solidFill>
                            <a:schemeClr val="tx1"/>
                          </a:solidFill>
                          <a:latin typeface="Calibri" pitchFamily="34" charset="0"/>
                          <a:cs typeface="Calibri" pitchFamily="34" charset="0"/>
                        </a:rPr>
                        <a:t> de </a:t>
                      </a:r>
                      <a:r>
                        <a:rPr lang="en-US" sz="1400" b="0" i="0" u="none" strike="noStrike" baseline="0" dirty="0" err="1" smtClean="0">
                          <a:solidFill>
                            <a:schemeClr val="tx1"/>
                          </a:solidFill>
                          <a:latin typeface="Calibri" pitchFamily="34" charset="0"/>
                          <a:cs typeface="Calibri" pitchFamily="34" charset="0"/>
                        </a:rPr>
                        <a:t>leituras</a:t>
                      </a:r>
                      <a:r>
                        <a:rPr lang="en-US" sz="1400" b="0" i="0" u="none" strike="noStrike" baseline="0" dirty="0" smtClean="0">
                          <a:solidFill>
                            <a:schemeClr val="tx1"/>
                          </a:solidFill>
                          <a:latin typeface="Calibri" pitchFamily="34" charset="0"/>
                          <a:cs typeface="Calibri" pitchFamily="34" charset="0"/>
                        </a:rPr>
                        <a:t> </a:t>
                      </a:r>
                      <a:r>
                        <a:rPr lang="en-US" sz="1400" b="0" i="0" u="none" strike="noStrike" baseline="0" dirty="0" err="1" smtClean="0">
                          <a:solidFill>
                            <a:schemeClr val="tx1"/>
                          </a:solidFill>
                          <a:latin typeface="Calibri" pitchFamily="34" charset="0"/>
                          <a:cs typeface="Calibri" pitchFamily="34" charset="0"/>
                        </a:rPr>
                        <a:t>não</a:t>
                      </a:r>
                      <a:r>
                        <a:rPr lang="en-US" sz="1400" b="0" i="0" u="none" strike="noStrike" baseline="0" dirty="0" smtClean="0">
                          <a:solidFill>
                            <a:schemeClr val="tx1"/>
                          </a:solidFill>
                          <a:latin typeface="Calibri" pitchFamily="34" charset="0"/>
                          <a:cs typeface="Calibri" pitchFamily="34" charset="0"/>
                        </a:rPr>
                        <a:t> </a:t>
                      </a:r>
                      <a:r>
                        <a:rPr lang="en-US" sz="1400" b="0" i="0" u="none" strike="noStrike" baseline="0" dirty="0" err="1" smtClean="0">
                          <a:solidFill>
                            <a:schemeClr val="tx1"/>
                          </a:solidFill>
                          <a:latin typeface="Calibri" pitchFamily="34" charset="0"/>
                          <a:cs typeface="Calibri" pitchFamily="34" charset="0"/>
                        </a:rPr>
                        <a:t>usuais</a:t>
                      </a:r>
                      <a:r>
                        <a:rPr lang="en-US" sz="1400" b="0" i="0" u="none" strike="noStrike" dirty="0" smtClean="0">
                          <a:solidFill>
                            <a:schemeClr val="tx1"/>
                          </a:solidFill>
                          <a:latin typeface="Calibri" pitchFamily="34" charset="0"/>
                          <a:cs typeface="Calibri" pitchFamily="34" charset="0"/>
                        </a:rPr>
                        <a:t>?</a:t>
                      </a:r>
                      <a:endParaRPr lang="en-US" sz="1400" b="0" i="0" u="none" strike="noStrike" dirty="0">
                        <a:solidFill>
                          <a:schemeClr val="tx1"/>
                        </a:solidFill>
                        <a:latin typeface="Calibri" pitchFamily="34" charset="0"/>
                        <a:cs typeface="Calibri" pitchFamily="34" charset="0"/>
                      </a:endParaRPr>
                    </a:p>
                  </a:txBody>
                  <a:tcPr marR="7234" marT="7234" marB="0" anchor="ctr">
                    <a:lnL w="12700" cap="flat" cmpd="sng" algn="ctr">
                      <a:solidFill>
                        <a:srgbClr val="000066"/>
                      </a:solidFill>
                      <a:prstDash val="solid"/>
                      <a:round/>
                      <a:headEnd type="none" w="med" len="med"/>
                      <a:tailEnd type="none" w="med" len="med"/>
                    </a:lnL>
                    <a:lnR w="12700" cap="flat" cmpd="sng" algn="ctr">
                      <a:solidFill>
                        <a:srgbClr val="000066"/>
                      </a:solidFill>
                      <a:prstDash val="solid"/>
                      <a:round/>
                      <a:headEnd type="none" w="med" len="med"/>
                      <a:tailEnd type="none" w="med" len="med"/>
                    </a:lnR>
                    <a:lnT w="6350" cap="flat" cmpd="sng" algn="ctr">
                      <a:solidFill>
                        <a:srgbClr val="000066"/>
                      </a:solidFill>
                      <a:prstDash val="solid"/>
                      <a:round/>
                      <a:headEnd type="none" w="med" len="med"/>
                      <a:tailEnd type="none" w="med" len="med"/>
                    </a:lnT>
                    <a:lnB w="6350" cap="flat" cmpd="sng" algn="ctr">
                      <a:solidFill>
                        <a:srgbClr val="000066"/>
                      </a:solidFill>
                      <a:prstDash val="solid"/>
                      <a:round/>
                      <a:headEnd type="none" w="med" len="med"/>
                      <a:tailEnd type="none" w="med" len="med"/>
                    </a:lnB>
                  </a:tcPr>
                </a:tc>
                <a:tc>
                  <a:txBody>
                    <a:bodyPr/>
                    <a:lstStyle/>
                    <a:p>
                      <a:pPr algn="ctr" fontAlgn="ctr"/>
                      <a:r>
                        <a:rPr lang="en-US" sz="1400" b="0" i="0" u="none" strike="noStrike" dirty="0" smtClean="0">
                          <a:solidFill>
                            <a:schemeClr val="tx1"/>
                          </a:solidFill>
                          <a:latin typeface="Calibri"/>
                        </a:rPr>
                        <a:t>1</a:t>
                      </a:r>
                      <a:endParaRPr lang="en-US" sz="1400" b="0" i="0" u="none" strike="noStrike" dirty="0">
                        <a:solidFill>
                          <a:schemeClr val="tx1"/>
                        </a:solidFill>
                        <a:latin typeface="Calibri"/>
                      </a:endParaRPr>
                    </a:p>
                  </a:txBody>
                  <a:tcPr marL="7234" marR="7234" marT="7234" marB="0" anchor="ctr">
                    <a:lnL w="12700" cap="flat" cmpd="sng" algn="ctr">
                      <a:solidFill>
                        <a:srgbClr val="000066"/>
                      </a:solidFill>
                      <a:prstDash val="solid"/>
                      <a:round/>
                      <a:headEnd type="none" w="med" len="med"/>
                      <a:tailEnd type="none" w="med" len="med"/>
                    </a:lnL>
                    <a:lnR w="12700" cap="flat" cmpd="sng" algn="ctr">
                      <a:solidFill>
                        <a:srgbClr val="000066"/>
                      </a:solidFill>
                      <a:prstDash val="solid"/>
                      <a:round/>
                      <a:headEnd type="none" w="med" len="med"/>
                      <a:tailEnd type="none" w="med" len="med"/>
                    </a:lnR>
                    <a:lnT w="6350" cap="flat" cmpd="sng" algn="ctr">
                      <a:solidFill>
                        <a:srgbClr val="000066"/>
                      </a:solidFill>
                      <a:prstDash val="solid"/>
                      <a:round/>
                      <a:headEnd type="none" w="med" len="med"/>
                      <a:tailEnd type="none" w="med" len="med"/>
                    </a:lnT>
                    <a:lnB w="6350" cap="flat" cmpd="sng" algn="ctr">
                      <a:solidFill>
                        <a:srgbClr val="000066"/>
                      </a:solidFill>
                      <a:prstDash val="solid"/>
                      <a:round/>
                      <a:headEnd type="none" w="med" len="med"/>
                      <a:tailEnd type="none" w="med" len="med"/>
                    </a:lnB>
                  </a:tcPr>
                </a:tc>
              </a:tr>
              <a:tr h="229117">
                <a:tc>
                  <a:txBody>
                    <a:bodyPr/>
                    <a:lstStyle/>
                    <a:p>
                      <a:pPr algn="l" fontAlgn="ctr"/>
                      <a:r>
                        <a:rPr lang="en-US" sz="1400" b="0" i="0" u="none" strike="noStrike" dirty="0" err="1" smtClean="0">
                          <a:solidFill>
                            <a:schemeClr val="tx1"/>
                          </a:solidFill>
                          <a:latin typeface="Calibri" pitchFamily="34" charset="0"/>
                          <a:cs typeface="Calibri" pitchFamily="34" charset="0"/>
                        </a:rPr>
                        <a:t>Todos</a:t>
                      </a:r>
                      <a:r>
                        <a:rPr lang="en-US" sz="1400" b="0" i="0" u="none" strike="noStrike" dirty="0" smtClean="0">
                          <a:solidFill>
                            <a:schemeClr val="tx1"/>
                          </a:solidFill>
                          <a:latin typeface="Calibri" pitchFamily="34" charset="0"/>
                          <a:cs typeface="Calibri" pitchFamily="34" charset="0"/>
                        </a:rPr>
                        <a:t> </a:t>
                      </a:r>
                      <a:r>
                        <a:rPr lang="en-US" sz="1400" b="0" i="0" u="none" strike="noStrike" dirty="0" err="1" smtClean="0">
                          <a:solidFill>
                            <a:schemeClr val="tx1"/>
                          </a:solidFill>
                          <a:latin typeface="Calibri" pitchFamily="34" charset="0"/>
                          <a:cs typeface="Calibri" pitchFamily="34" charset="0"/>
                        </a:rPr>
                        <a:t>os</a:t>
                      </a:r>
                      <a:r>
                        <a:rPr lang="en-US" sz="1400" b="0" i="0" u="none" strike="noStrike" dirty="0" smtClean="0">
                          <a:solidFill>
                            <a:schemeClr val="tx1"/>
                          </a:solidFill>
                          <a:latin typeface="Calibri" pitchFamily="34" charset="0"/>
                          <a:cs typeface="Calibri" pitchFamily="34" charset="0"/>
                        </a:rPr>
                        <a:t> </a:t>
                      </a:r>
                      <a:r>
                        <a:rPr lang="en-US" sz="1400" b="0" i="0" u="none" strike="noStrike" dirty="0" err="1" smtClean="0">
                          <a:solidFill>
                            <a:schemeClr val="tx1"/>
                          </a:solidFill>
                          <a:latin typeface="Calibri" pitchFamily="34" charset="0"/>
                          <a:cs typeface="Calibri" pitchFamily="34" charset="0"/>
                        </a:rPr>
                        <a:t>instrumentos</a:t>
                      </a:r>
                      <a:r>
                        <a:rPr lang="en-US" sz="1400" b="0" i="0" u="none" strike="noStrike" dirty="0" smtClean="0">
                          <a:solidFill>
                            <a:schemeClr val="tx1"/>
                          </a:solidFill>
                          <a:latin typeface="Calibri" pitchFamily="34" charset="0"/>
                          <a:cs typeface="Calibri" pitchFamily="34" charset="0"/>
                        </a:rPr>
                        <a:t> </a:t>
                      </a:r>
                      <a:r>
                        <a:rPr lang="en-US" sz="1400" b="0" i="0" u="none" strike="noStrike" dirty="0" err="1" smtClean="0">
                          <a:solidFill>
                            <a:schemeClr val="tx1"/>
                          </a:solidFill>
                          <a:latin typeface="Calibri" pitchFamily="34" charset="0"/>
                          <a:cs typeface="Calibri" pitchFamily="34" charset="0"/>
                        </a:rPr>
                        <a:t>essenciais</a:t>
                      </a:r>
                      <a:r>
                        <a:rPr lang="en-US" sz="1400" b="0" i="0" u="none" strike="noStrike" baseline="0" dirty="0" smtClean="0">
                          <a:solidFill>
                            <a:schemeClr val="tx1"/>
                          </a:solidFill>
                          <a:latin typeface="Calibri" pitchFamily="34" charset="0"/>
                          <a:cs typeface="Calibri" pitchFamily="34" charset="0"/>
                        </a:rPr>
                        <a:t> </a:t>
                      </a:r>
                      <a:r>
                        <a:rPr lang="en-US" sz="1400" b="0" i="0" u="none" strike="noStrike" baseline="0" dirty="0" err="1" smtClean="0">
                          <a:solidFill>
                            <a:schemeClr val="tx1"/>
                          </a:solidFill>
                          <a:latin typeface="Calibri" pitchFamily="34" charset="0"/>
                          <a:cs typeface="Calibri" pitchFamily="34" charset="0"/>
                        </a:rPr>
                        <a:t>estão</a:t>
                      </a:r>
                      <a:r>
                        <a:rPr lang="en-US" sz="1400" b="0" i="0" u="none" strike="noStrike" baseline="0" dirty="0" smtClean="0">
                          <a:solidFill>
                            <a:schemeClr val="tx1"/>
                          </a:solidFill>
                          <a:latin typeface="Calibri" pitchFamily="34" charset="0"/>
                          <a:cs typeface="Calibri" pitchFamily="34" charset="0"/>
                        </a:rPr>
                        <a:t> </a:t>
                      </a:r>
                      <a:r>
                        <a:rPr lang="en-US" sz="1400" b="0" i="0" u="none" strike="noStrike" baseline="0" dirty="0" err="1" smtClean="0">
                          <a:solidFill>
                            <a:schemeClr val="tx1"/>
                          </a:solidFill>
                          <a:latin typeface="Calibri" pitchFamily="34" charset="0"/>
                          <a:cs typeface="Calibri" pitchFamily="34" charset="0"/>
                        </a:rPr>
                        <a:t>em</a:t>
                      </a:r>
                      <a:r>
                        <a:rPr lang="en-US" sz="1400" b="0" i="0" u="none" strike="noStrike" baseline="0" dirty="0" smtClean="0">
                          <a:solidFill>
                            <a:schemeClr val="tx1"/>
                          </a:solidFill>
                          <a:latin typeface="Calibri" pitchFamily="34" charset="0"/>
                          <a:cs typeface="Calibri" pitchFamily="34" charset="0"/>
                        </a:rPr>
                        <a:t> </a:t>
                      </a:r>
                      <a:r>
                        <a:rPr lang="en-US" sz="1400" b="0" i="0" u="none" strike="noStrike" baseline="0" dirty="0" err="1" smtClean="0">
                          <a:solidFill>
                            <a:schemeClr val="tx1"/>
                          </a:solidFill>
                          <a:latin typeface="Calibri" pitchFamily="34" charset="0"/>
                          <a:cs typeface="Calibri" pitchFamily="34" charset="0"/>
                        </a:rPr>
                        <a:t>funcionamento</a:t>
                      </a:r>
                      <a:r>
                        <a:rPr lang="en-US" sz="1400" b="0" i="0" u="none" strike="noStrike" baseline="0" dirty="0" smtClean="0">
                          <a:solidFill>
                            <a:schemeClr val="tx1"/>
                          </a:solidFill>
                          <a:latin typeface="Calibri" pitchFamily="34" charset="0"/>
                          <a:cs typeface="Calibri" pitchFamily="34" charset="0"/>
                        </a:rPr>
                        <a:t> e </a:t>
                      </a:r>
                      <a:r>
                        <a:rPr lang="en-US" sz="1400" b="0" i="0" u="none" strike="noStrike" baseline="0" dirty="0" err="1" smtClean="0">
                          <a:solidFill>
                            <a:schemeClr val="tx1"/>
                          </a:solidFill>
                          <a:latin typeface="Calibri" pitchFamily="34" charset="0"/>
                          <a:cs typeface="Calibri" pitchFamily="34" charset="0"/>
                        </a:rPr>
                        <a:t>nenhum</a:t>
                      </a:r>
                      <a:r>
                        <a:rPr lang="en-US" sz="1400" b="0" i="0" u="none" strike="noStrike" baseline="0" dirty="0" smtClean="0">
                          <a:solidFill>
                            <a:schemeClr val="tx1"/>
                          </a:solidFill>
                          <a:latin typeface="Calibri" pitchFamily="34" charset="0"/>
                          <a:cs typeface="Calibri" pitchFamily="34" charset="0"/>
                        </a:rPr>
                        <a:t> </a:t>
                      </a:r>
                      <a:r>
                        <a:rPr lang="en-US" sz="1400" b="0" i="0" u="none" strike="noStrike" baseline="0" dirty="0" err="1" smtClean="0">
                          <a:solidFill>
                            <a:schemeClr val="tx1"/>
                          </a:solidFill>
                          <a:latin typeface="Calibri" pitchFamily="34" charset="0"/>
                          <a:cs typeface="Calibri" pitchFamily="34" charset="0"/>
                        </a:rPr>
                        <a:t>precisa</a:t>
                      </a:r>
                      <a:r>
                        <a:rPr lang="en-US" sz="1400" b="0" i="0" u="none" strike="noStrike" baseline="0" dirty="0" smtClean="0">
                          <a:solidFill>
                            <a:schemeClr val="tx1"/>
                          </a:solidFill>
                          <a:latin typeface="Calibri" pitchFamily="34" charset="0"/>
                          <a:cs typeface="Calibri" pitchFamily="34" charset="0"/>
                        </a:rPr>
                        <a:t> </a:t>
                      </a:r>
                      <a:r>
                        <a:rPr lang="en-US" sz="1400" b="0" i="0" u="none" strike="noStrike" baseline="0" dirty="0" err="1" smtClean="0">
                          <a:solidFill>
                            <a:schemeClr val="tx1"/>
                          </a:solidFill>
                          <a:latin typeface="Calibri" pitchFamily="34" charset="0"/>
                          <a:cs typeface="Calibri" pitchFamily="34" charset="0"/>
                        </a:rPr>
                        <a:t>ser</a:t>
                      </a:r>
                      <a:r>
                        <a:rPr lang="en-US" sz="1400" b="0" i="0" u="none" strike="noStrike" baseline="0" dirty="0" smtClean="0">
                          <a:solidFill>
                            <a:schemeClr val="tx1"/>
                          </a:solidFill>
                          <a:latin typeface="Calibri" pitchFamily="34" charset="0"/>
                          <a:cs typeface="Calibri" pitchFamily="34" charset="0"/>
                        </a:rPr>
                        <a:t> </a:t>
                      </a:r>
                      <a:r>
                        <a:rPr lang="en-US" sz="1400" b="0" i="0" u="none" strike="noStrike" baseline="0" dirty="0" err="1" smtClean="0">
                          <a:solidFill>
                            <a:schemeClr val="tx1"/>
                          </a:solidFill>
                          <a:latin typeface="Calibri" pitchFamily="34" charset="0"/>
                          <a:cs typeface="Calibri" pitchFamily="34" charset="0"/>
                        </a:rPr>
                        <a:t>substituído</a:t>
                      </a:r>
                      <a:r>
                        <a:rPr lang="en-US" sz="1400" b="0" i="0" u="none" strike="noStrike" dirty="0" smtClean="0">
                          <a:solidFill>
                            <a:schemeClr val="tx1"/>
                          </a:solidFill>
                          <a:latin typeface="Calibri" pitchFamily="34" charset="0"/>
                          <a:cs typeface="Calibri" pitchFamily="34" charset="0"/>
                        </a:rPr>
                        <a:t>?</a:t>
                      </a:r>
                      <a:endParaRPr lang="en-US" sz="1400" b="0" i="0" u="none" strike="noStrike" dirty="0">
                        <a:solidFill>
                          <a:schemeClr val="tx1"/>
                        </a:solidFill>
                        <a:latin typeface="Calibri" pitchFamily="34" charset="0"/>
                        <a:cs typeface="Calibri" pitchFamily="34" charset="0"/>
                      </a:endParaRPr>
                    </a:p>
                  </a:txBody>
                  <a:tcPr marR="7234" marT="7234" marB="0" anchor="ctr">
                    <a:lnL w="12700" cap="flat" cmpd="sng" algn="ctr">
                      <a:solidFill>
                        <a:srgbClr val="000066"/>
                      </a:solidFill>
                      <a:prstDash val="solid"/>
                      <a:round/>
                      <a:headEnd type="none" w="med" len="med"/>
                      <a:tailEnd type="none" w="med" len="med"/>
                    </a:lnL>
                    <a:lnR w="12700" cap="flat" cmpd="sng" algn="ctr">
                      <a:solidFill>
                        <a:srgbClr val="000066"/>
                      </a:solidFill>
                      <a:prstDash val="solid"/>
                      <a:round/>
                      <a:headEnd type="none" w="med" len="med"/>
                      <a:tailEnd type="none" w="med" len="med"/>
                    </a:lnR>
                    <a:lnT w="6350" cap="flat" cmpd="sng" algn="ctr">
                      <a:solidFill>
                        <a:srgbClr val="000066"/>
                      </a:solidFill>
                      <a:prstDash val="solid"/>
                      <a:round/>
                      <a:headEnd type="none" w="med" len="med"/>
                      <a:tailEnd type="none" w="med" len="med"/>
                    </a:lnT>
                    <a:lnB w="6350" cap="flat" cmpd="sng" algn="ctr">
                      <a:solidFill>
                        <a:srgbClr val="000066"/>
                      </a:solidFill>
                      <a:prstDash val="solid"/>
                      <a:round/>
                      <a:headEnd type="none" w="med" len="med"/>
                      <a:tailEnd type="none" w="med" len="med"/>
                    </a:lnB>
                  </a:tcPr>
                </a:tc>
                <a:tc>
                  <a:txBody>
                    <a:bodyPr/>
                    <a:lstStyle/>
                    <a:p>
                      <a:pPr algn="ctr" fontAlgn="ctr"/>
                      <a:r>
                        <a:rPr lang="en-US" sz="1400" b="0" i="0" u="none" strike="noStrike">
                          <a:solidFill>
                            <a:schemeClr val="tx1"/>
                          </a:solidFill>
                          <a:latin typeface="Calibri"/>
                        </a:rPr>
                        <a:t>1</a:t>
                      </a:r>
                    </a:p>
                  </a:txBody>
                  <a:tcPr marL="7234" marR="7234" marT="7234" marB="0" anchor="ctr">
                    <a:lnL w="12700" cap="flat" cmpd="sng" algn="ctr">
                      <a:solidFill>
                        <a:srgbClr val="000066"/>
                      </a:solidFill>
                      <a:prstDash val="solid"/>
                      <a:round/>
                      <a:headEnd type="none" w="med" len="med"/>
                      <a:tailEnd type="none" w="med" len="med"/>
                    </a:lnL>
                    <a:lnR w="12700" cap="flat" cmpd="sng" algn="ctr">
                      <a:solidFill>
                        <a:srgbClr val="000066"/>
                      </a:solidFill>
                      <a:prstDash val="solid"/>
                      <a:round/>
                      <a:headEnd type="none" w="med" len="med"/>
                      <a:tailEnd type="none" w="med" len="med"/>
                    </a:lnR>
                    <a:lnT w="6350" cap="flat" cmpd="sng" algn="ctr">
                      <a:solidFill>
                        <a:srgbClr val="000066"/>
                      </a:solidFill>
                      <a:prstDash val="solid"/>
                      <a:round/>
                      <a:headEnd type="none" w="med" len="med"/>
                      <a:tailEnd type="none" w="med" len="med"/>
                    </a:lnT>
                    <a:lnB w="6350" cap="flat" cmpd="sng" algn="ctr">
                      <a:solidFill>
                        <a:srgbClr val="000066"/>
                      </a:solidFill>
                      <a:prstDash val="solid"/>
                      <a:round/>
                      <a:headEnd type="none" w="med" len="med"/>
                      <a:tailEnd type="none" w="med" len="med"/>
                    </a:lnB>
                  </a:tcPr>
                </a:tc>
              </a:tr>
              <a:tr h="450721">
                <a:tc>
                  <a:txBody>
                    <a:bodyPr/>
                    <a:lstStyle/>
                    <a:p>
                      <a:pPr algn="l" fontAlgn="ctr"/>
                      <a:r>
                        <a:rPr lang="en-US" sz="1400" b="0" i="0" u="none" strike="noStrike" dirty="0" smtClean="0">
                          <a:solidFill>
                            <a:schemeClr val="tx1"/>
                          </a:solidFill>
                          <a:latin typeface="Calibri" pitchFamily="34" charset="0"/>
                          <a:cs typeface="Calibri" pitchFamily="34" charset="0"/>
                        </a:rPr>
                        <a:t>A</a:t>
                      </a:r>
                      <a:r>
                        <a:rPr lang="en-US" sz="1400" b="0" i="0" u="none" strike="noStrike" baseline="0" dirty="0" smtClean="0">
                          <a:solidFill>
                            <a:schemeClr val="tx1"/>
                          </a:solidFill>
                          <a:latin typeface="Calibri" pitchFamily="34" charset="0"/>
                          <a:cs typeface="Calibri" pitchFamily="34" charset="0"/>
                        </a:rPr>
                        <a:t> </a:t>
                      </a:r>
                      <a:r>
                        <a:rPr lang="en-US" sz="1400" b="0" i="0" u="none" strike="noStrike" baseline="0" dirty="0" err="1" smtClean="0">
                          <a:solidFill>
                            <a:schemeClr val="tx1"/>
                          </a:solidFill>
                          <a:latin typeface="Calibri" pitchFamily="34" charset="0"/>
                          <a:cs typeface="Calibri" pitchFamily="34" charset="0"/>
                        </a:rPr>
                        <a:t>adequação</a:t>
                      </a:r>
                      <a:r>
                        <a:rPr lang="en-US" sz="1400" b="0" i="0" u="none" strike="noStrike" baseline="0" dirty="0" smtClean="0">
                          <a:solidFill>
                            <a:schemeClr val="tx1"/>
                          </a:solidFill>
                          <a:latin typeface="Calibri" pitchFamily="34" charset="0"/>
                          <a:cs typeface="Calibri" pitchFamily="34" charset="0"/>
                        </a:rPr>
                        <a:t> da </a:t>
                      </a:r>
                      <a:r>
                        <a:rPr lang="en-US" sz="1400" b="0" i="0" u="none" strike="noStrike" baseline="0" dirty="0" err="1" smtClean="0">
                          <a:solidFill>
                            <a:schemeClr val="tx1"/>
                          </a:solidFill>
                          <a:latin typeface="Calibri" pitchFamily="34" charset="0"/>
                          <a:cs typeface="Calibri" pitchFamily="34" charset="0"/>
                        </a:rPr>
                        <a:t>instrumentação</a:t>
                      </a:r>
                      <a:r>
                        <a:rPr lang="en-US" sz="1400" b="0" i="0" u="none" strike="noStrike" baseline="0" dirty="0" smtClean="0">
                          <a:solidFill>
                            <a:schemeClr val="tx1"/>
                          </a:solidFill>
                          <a:latin typeface="Calibri" pitchFamily="34" charset="0"/>
                          <a:cs typeface="Calibri" pitchFamily="34" charset="0"/>
                        </a:rPr>
                        <a:t> </a:t>
                      </a:r>
                      <a:r>
                        <a:rPr lang="en-US" sz="1400" b="0" i="0" u="none" strike="noStrike" baseline="0" dirty="0" err="1" smtClean="0">
                          <a:solidFill>
                            <a:schemeClr val="tx1"/>
                          </a:solidFill>
                          <a:latin typeface="Calibri" pitchFamily="34" charset="0"/>
                          <a:cs typeface="Calibri" pitchFamily="34" charset="0"/>
                        </a:rPr>
                        <a:t>foi</a:t>
                      </a:r>
                      <a:r>
                        <a:rPr lang="en-US" sz="1400" b="0" i="0" u="none" strike="noStrike" baseline="0" dirty="0" smtClean="0">
                          <a:solidFill>
                            <a:schemeClr val="tx1"/>
                          </a:solidFill>
                          <a:latin typeface="Calibri" pitchFamily="34" charset="0"/>
                          <a:cs typeface="Calibri" pitchFamily="34" charset="0"/>
                        </a:rPr>
                        <a:t> </a:t>
                      </a:r>
                      <a:r>
                        <a:rPr lang="en-US" sz="1400" b="0" i="0" u="none" strike="noStrike" baseline="0" dirty="0" err="1" smtClean="0">
                          <a:solidFill>
                            <a:schemeClr val="tx1"/>
                          </a:solidFill>
                          <a:latin typeface="Calibri" pitchFamily="34" charset="0"/>
                          <a:cs typeface="Calibri" pitchFamily="34" charset="0"/>
                        </a:rPr>
                        <a:t>avaliada</a:t>
                      </a:r>
                      <a:r>
                        <a:rPr lang="en-US" sz="1400" b="0" i="0" u="none" strike="noStrike" baseline="0" dirty="0" smtClean="0">
                          <a:solidFill>
                            <a:schemeClr val="tx1"/>
                          </a:solidFill>
                          <a:latin typeface="Calibri" pitchFamily="34" charset="0"/>
                          <a:cs typeface="Calibri" pitchFamily="34" charset="0"/>
                        </a:rPr>
                        <a:t> </a:t>
                      </a:r>
                      <a:r>
                        <a:rPr lang="en-US" sz="1400" b="0" i="0" u="none" strike="noStrike" baseline="0" dirty="0" err="1" smtClean="0">
                          <a:solidFill>
                            <a:schemeClr val="tx1"/>
                          </a:solidFill>
                          <a:latin typeface="Calibri" pitchFamily="34" charset="0"/>
                          <a:cs typeface="Calibri" pitchFamily="34" charset="0"/>
                        </a:rPr>
                        <a:t>como</a:t>
                      </a:r>
                      <a:r>
                        <a:rPr lang="en-US" sz="1400" b="0" i="0" u="none" strike="noStrike" baseline="0" dirty="0" smtClean="0">
                          <a:solidFill>
                            <a:schemeClr val="tx1"/>
                          </a:solidFill>
                          <a:latin typeface="Calibri" pitchFamily="34" charset="0"/>
                          <a:cs typeface="Calibri" pitchFamily="34" charset="0"/>
                        </a:rPr>
                        <a:t> parte do IP </a:t>
                      </a:r>
                      <a:r>
                        <a:rPr lang="en-US" sz="1400" b="0" i="0" u="none" strike="noStrike" baseline="0" dirty="0" err="1" smtClean="0">
                          <a:solidFill>
                            <a:schemeClr val="tx1"/>
                          </a:solidFill>
                          <a:latin typeface="Calibri" pitchFamily="34" charset="0"/>
                          <a:cs typeface="Calibri" pitchFamily="34" charset="0"/>
                        </a:rPr>
                        <a:t>ou</a:t>
                      </a:r>
                      <a:r>
                        <a:rPr lang="en-US" sz="1400" b="0" i="0" u="none" strike="noStrike" baseline="0" dirty="0" smtClean="0">
                          <a:solidFill>
                            <a:schemeClr val="tx1"/>
                          </a:solidFill>
                          <a:latin typeface="Calibri" pitchFamily="34" charset="0"/>
                          <a:cs typeface="Calibri" pitchFamily="34" charset="0"/>
                        </a:rPr>
                        <a:t> AP E </a:t>
                      </a:r>
                      <a:r>
                        <a:rPr lang="en-US" sz="1400" b="0" i="0" u="none" strike="noStrike" baseline="0" dirty="0" err="1" smtClean="0">
                          <a:solidFill>
                            <a:schemeClr val="tx1"/>
                          </a:solidFill>
                          <a:latin typeface="Calibri" pitchFamily="34" charset="0"/>
                          <a:cs typeface="Calibri" pitchFamily="34" charset="0"/>
                        </a:rPr>
                        <a:t>foi</a:t>
                      </a:r>
                      <a:r>
                        <a:rPr lang="en-US" sz="1400" b="0" i="0" u="none" strike="noStrike" baseline="0" dirty="0" smtClean="0">
                          <a:solidFill>
                            <a:schemeClr val="tx1"/>
                          </a:solidFill>
                          <a:latin typeface="Calibri" pitchFamily="34" charset="0"/>
                          <a:cs typeface="Calibri" pitchFamily="34" charset="0"/>
                        </a:rPr>
                        <a:t> </a:t>
                      </a:r>
                      <a:r>
                        <a:rPr lang="en-US" sz="1400" b="0" i="0" u="none" strike="noStrike" baseline="0" dirty="0" err="1" smtClean="0">
                          <a:solidFill>
                            <a:schemeClr val="tx1"/>
                          </a:solidFill>
                          <a:latin typeface="Calibri" pitchFamily="34" charset="0"/>
                          <a:cs typeface="Calibri" pitchFamily="34" charset="0"/>
                        </a:rPr>
                        <a:t>considerada</a:t>
                      </a:r>
                      <a:r>
                        <a:rPr lang="en-US" sz="1400" b="0" i="0" u="none" strike="noStrike" baseline="0" dirty="0" smtClean="0">
                          <a:solidFill>
                            <a:schemeClr val="tx1"/>
                          </a:solidFill>
                          <a:latin typeface="Calibri" pitchFamily="34" charset="0"/>
                          <a:cs typeface="Calibri" pitchFamily="34" charset="0"/>
                        </a:rPr>
                        <a:t> </a:t>
                      </a:r>
                      <a:r>
                        <a:rPr lang="en-US" sz="1400" b="0" i="0" u="none" strike="noStrike" baseline="0" dirty="0" err="1" smtClean="0">
                          <a:solidFill>
                            <a:schemeClr val="tx1"/>
                          </a:solidFill>
                          <a:latin typeface="Calibri" pitchFamily="34" charset="0"/>
                          <a:cs typeface="Calibri" pitchFamily="34" charset="0"/>
                        </a:rPr>
                        <a:t>adequada</a:t>
                      </a:r>
                      <a:r>
                        <a:rPr lang="en-US" sz="1400" b="0" i="0" u="none" strike="noStrike" baseline="0" dirty="0" smtClean="0">
                          <a:solidFill>
                            <a:schemeClr val="tx1"/>
                          </a:solidFill>
                          <a:latin typeface="Calibri" pitchFamily="34" charset="0"/>
                          <a:cs typeface="Calibri" pitchFamily="34" charset="0"/>
                        </a:rPr>
                        <a:t> </a:t>
                      </a:r>
                      <a:r>
                        <a:rPr lang="en-US" sz="1400" b="0" i="0" u="none" strike="noStrike" baseline="0" dirty="0" err="1" smtClean="0">
                          <a:solidFill>
                            <a:schemeClr val="tx1"/>
                          </a:solidFill>
                          <a:latin typeface="Calibri" pitchFamily="34" charset="0"/>
                          <a:cs typeface="Calibri" pitchFamily="34" charset="0"/>
                        </a:rPr>
                        <a:t>para</a:t>
                      </a:r>
                      <a:r>
                        <a:rPr lang="en-US" sz="1400" b="0" i="0" u="none" strike="noStrike" baseline="0" dirty="0" smtClean="0">
                          <a:solidFill>
                            <a:schemeClr val="tx1"/>
                          </a:solidFill>
                          <a:latin typeface="Calibri" pitchFamily="34" charset="0"/>
                          <a:cs typeface="Calibri" pitchFamily="34" charset="0"/>
                        </a:rPr>
                        <a:t> </a:t>
                      </a:r>
                      <a:r>
                        <a:rPr lang="en-US" sz="1400" b="0" i="0" u="none" strike="noStrike" baseline="0" dirty="0" err="1" smtClean="0">
                          <a:solidFill>
                            <a:schemeClr val="tx1"/>
                          </a:solidFill>
                          <a:latin typeface="Calibri" pitchFamily="34" charset="0"/>
                          <a:cs typeface="Calibri" pitchFamily="34" charset="0"/>
                        </a:rPr>
                        <a:t>os</a:t>
                      </a:r>
                      <a:r>
                        <a:rPr lang="en-US" sz="1400" b="0" i="0" u="none" strike="noStrike" baseline="0" dirty="0" smtClean="0">
                          <a:solidFill>
                            <a:schemeClr val="tx1"/>
                          </a:solidFill>
                          <a:latin typeface="Calibri" pitchFamily="34" charset="0"/>
                          <a:cs typeface="Calibri" pitchFamily="34" charset="0"/>
                        </a:rPr>
                        <a:t> </a:t>
                      </a:r>
                      <a:r>
                        <a:rPr lang="en-US" sz="1400" b="0" i="0" u="none" strike="noStrike" baseline="0" dirty="0" err="1" smtClean="0">
                          <a:solidFill>
                            <a:schemeClr val="tx1"/>
                          </a:solidFill>
                          <a:latin typeface="Calibri" pitchFamily="34" charset="0"/>
                          <a:cs typeface="Calibri" pitchFamily="34" charset="0"/>
                        </a:rPr>
                        <a:t>modos</a:t>
                      </a:r>
                      <a:r>
                        <a:rPr lang="en-US" sz="1400" b="0" i="0" u="none" strike="noStrike" baseline="0" dirty="0" smtClean="0">
                          <a:solidFill>
                            <a:schemeClr val="tx1"/>
                          </a:solidFill>
                          <a:latin typeface="Calibri" pitchFamily="34" charset="0"/>
                          <a:cs typeface="Calibri" pitchFamily="34" charset="0"/>
                        </a:rPr>
                        <a:t> de </a:t>
                      </a:r>
                      <a:r>
                        <a:rPr lang="en-US" sz="1400" b="0" i="0" u="none" strike="noStrike" baseline="0" dirty="0" err="1" smtClean="0">
                          <a:solidFill>
                            <a:schemeClr val="tx1"/>
                          </a:solidFill>
                          <a:latin typeface="Calibri" pitchFamily="34" charset="0"/>
                          <a:cs typeface="Calibri" pitchFamily="34" charset="0"/>
                        </a:rPr>
                        <a:t>falha</a:t>
                      </a:r>
                      <a:r>
                        <a:rPr lang="en-US" sz="1400" b="0" i="0" u="none" strike="noStrike" baseline="0" dirty="0" smtClean="0">
                          <a:solidFill>
                            <a:schemeClr val="tx1"/>
                          </a:solidFill>
                          <a:latin typeface="Calibri" pitchFamily="34" charset="0"/>
                          <a:cs typeface="Calibri" pitchFamily="34" charset="0"/>
                        </a:rPr>
                        <a:t> </a:t>
                      </a:r>
                      <a:r>
                        <a:rPr lang="en-US" sz="1400" b="0" i="0" u="none" strike="noStrike" baseline="0" dirty="0" err="1" smtClean="0">
                          <a:solidFill>
                            <a:schemeClr val="tx1"/>
                          </a:solidFill>
                          <a:latin typeface="Calibri" pitchFamily="34" charset="0"/>
                          <a:cs typeface="Calibri" pitchFamily="34" charset="0"/>
                        </a:rPr>
                        <a:t>crítica</a:t>
                      </a:r>
                      <a:r>
                        <a:rPr lang="en-US" sz="1400" b="0" i="0" u="none" strike="noStrike" dirty="0" smtClean="0">
                          <a:solidFill>
                            <a:schemeClr val="tx1"/>
                          </a:solidFill>
                          <a:latin typeface="Calibri" pitchFamily="34" charset="0"/>
                          <a:cs typeface="Calibri" pitchFamily="34" charset="0"/>
                        </a:rPr>
                        <a:t>?</a:t>
                      </a:r>
                      <a:endParaRPr lang="en-US" sz="1400" b="0" i="0" u="none" strike="noStrike" dirty="0">
                        <a:solidFill>
                          <a:schemeClr val="tx1"/>
                        </a:solidFill>
                        <a:latin typeface="Calibri" pitchFamily="34" charset="0"/>
                        <a:cs typeface="Calibri" pitchFamily="34" charset="0"/>
                      </a:endParaRPr>
                    </a:p>
                  </a:txBody>
                  <a:tcPr marR="7234" marT="7234" marB="0" anchor="ctr">
                    <a:lnL w="12700" cap="flat" cmpd="sng" algn="ctr">
                      <a:solidFill>
                        <a:srgbClr val="000066"/>
                      </a:solidFill>
                      <a:prstDash val="solid"/>
                      <a:round/>
                      <a:headEnd type="none" w="med" len="med"/>
                      <a:tailEnd type="none" w="med" len="med"/>
                    </a:lnL>
                    <a:lnR w="12700" cap="flat" cmpd="sng" algn="ctr">
                      <a:solidFill>
                        <a:srgbClr val="000066"/>
                      </a:solidFill>
                      <a:prstDash val="solid"/>
                      <a:round/>
                      <a:headEnd type="none" w="med" len="med"/>
                      <a:tailEnd type="none" w="med" len="med"/>
                    </a:lnR>
                    <a:lnT w="6350" cap="flat" cmpd="sng" algn="ctr">
                      <a:solidFill>
                        <a:srgbClr val="000066"/>
                      </a:solidFill>
                      <a:prstDash val="solid"/>
                      <a:round/>
                      <a:headEnd type="none" w="med" len="med"/>
                      <a:tailEnd type="none" w="med" len="med"/>
                    </a:lnT>
                    <a:lnB w="6350" cap="flat" cmpd="sng" algn="ctr">
                      <a:solidFill>
                        <a:srgbClr val="000066"/>
                      </a:solidFill>
                      <a:prstDash val="solid"/>
                      <a:round/>
                      <a:headEnd type="none" w="med" len="med"/>
                      <a:tailEnd type="none" w="med" len="med"/>
                    </a:lnB>
                  </a:tcPr>
                </a:tc>
                <a:tc>
                  <a:txBody>
                    <a:bodyPr/>
                    <a:lstStyle/>
                    <a:p>
                      <a:pPr algn="ctr" fontAlgn="ctr"/>
                      <a:r>
                        <a:rPr lang="en-US" sz="1400" b="0" i="0" u="none" strike="noStrike">
                          <a:solidFill>
                            <a:schemeClr val="tx1"/>
                          </a:solidFill>
                          <a:latin typeface="Calibri"/>
                        </a:rPr>
                        <a:t>3</a:t>
                      </a:r>
                    </a:p>
                  </a:txBody>
                  <a:tcPr marL="7234" marR="7234" marT="7234" marB="0" anchor="ctr">
                    <a:lnL w="12700" cap="flat" cmpd="sng" algn="ctr">
                      <a:solidFill>
                        <a:srgbClr val="000066"/>
                      </a:solidFill>
                      <a:prstDash val="solid"/>
                      <a:round/>
                      <a:headEnd type="none" w="med" len="med"/>
                      <a:tailEnd type="none" w="med" len="med"/>
                    </a:lnL>
                    <a:lnR w="12700" cap="flat" cmpd="sng" algn="ctr">
                      <a:solidFill>
                        <a:srgbClr val="000066"/>
                      </a:solidFill>
                      <a:prstDash val="solid"/>
                      <a:round/>
                      <a:headEnd type="none" w="med" len="med"/>
                      <a:tailEnd type="none" w="med" len="med"/>
                    </a:lnR>
                    <a:lnT w="6350" cap="flat" cmpd="sng" algn="ctr">
                      <a:solidFill>
                        <a:srgbClr val="000066"/>
                      </a:solidFill>
                      <a:prstDash val="solid"/>
                      <a:round/>
                      <a:headEnd type="none" w="med" len="med"/>
                      <a:tailEnd type="none" w="med" len="med"/>
                    </a:lnT>
                    <a:lnB w="6350" cap="flat" cmpd="sng" algn="ctr">
                      <a:solidFill>
                        <a:srgbClr val="000066"/>
                      </a:solidFill>
                      <a:prstDash val="solid"/>
                      <a:round/>
                      <a:headEnd type="none" w="med" len="med"/>
                      <a:tailEnd type="none" w="med" len="med"/>
                    </a:lnB>
                  </a:tcPr>
                </a:tc>
              </a:tr>
              <a:tr h="450721">
                <a:tc>
                  <a:txBody>
                    <a:bodyPr/>
                    <a:lstStyle/>
                    <a:p>
                      <a:pPr algn="l" fontAlgn="ctr"/>
                      <a:r>
                        <a:rPr lang="en-US" sz="1400" b="0" i="0" u="none" strike="noStrike" dirty="0" err="1" smtClean="0">
                          <a:solidFill>
                            <a:schemeClr val="tx1"/>
                          </a:solidFill>
                          <a:latin typeface="Calibri" pitchFamily="34" charset="0"/>
                          <a:cs typeface="Calibri" pitchFamily="34" charset="0"/>
                        </a:rPr>
                        <a:t>Foram</a:t>
                      </a:r>
                      <a:r>
                        <a:rPr lang="en-US" sz="1400" b="0" i="0" u="none" strike="noStrike" dirty="0" smtClean="0">
                          <a:solidFill>
                            <a:schemeClr val="tx1"/>
                          </a:solidFill>
                          <a:latin typeface="Calibri" pitchFamily="34" charset="0"/>
                          <a:cs typeface="Calibri" pitchFamily="34" charset="0"/>
                        </a:rPr>
                        <a:t> </a:t>
                      </a:r>
                      <a:r>
                        <a:rPr lang="en-US" sz="1400" b="0" i="0" u="none" strike="noStrike" dirty="0" err="1" smtClean="0">
                          <a:solidFill>
                            <a:schemeClr val="tx1"/>
                          </a:solidFill>
                          <a:latin typeface="Calibri" pitchFamily="34" charset="0"/>
                          <a:cs typeface="Calibri" pitchFamily="34" charset="0"/>
                        </a:rPr>
                        <a:t>estabelecidos</a:t>
                      </a:r>
                      <a:r>
                        <a:rPr lang="en-US" sz="1400" b="0" i="0" u="none" strike="noStrike" dirty="0" smtClean="0">
                          <a:solidFill>
                            <a:schemeClr val="tx1"/>
                          </a:solidFill>
                          <a:latin typeface="Calibri" pitchFamily="34" charset="0"/>
                          <a:cs typeface="Calibri" pitchFamily="34" charset="0"/>
                        </a:rPr>
                        <a:t> </a:t>
                      </a:r>
                      <a:r>
                        <a:rPr lang="en-US" sz="1400" b="0" i="0" u="none" strike="noStrike" dirty="0" err="1" smtClean="0">
                          <a:solidFill>
                            <a:schemeClr val="tx1"/>
                          </a:solidFill>
                          <a:latin typeface="Calibri" pitchFamily="34" charset="0"/>
                          <a:cs typeface="Calibri" pitchFamily="34" charset="0"/>
                        </a:rPr>
                        <a:t>valores</a:t>
                      </a:r>
                      <a:r>
                        <a:rPr lang="en-US" sz="1400" b="0" i="0" u="none" strike="noStrike" baseline="0" dirty="0" smtClean="0">
                          <a:solidFill>
                            <a:schemeClr val="tx1"/>
                          </a:solidFill>
                          <a:latin typeface="Calibri" pitchFamily="34" charset="0"/>
                          <a:cs typeface="Calibri" pitchFamily="34" charset="0"/>
                        </a:rPr>
                        <a:t> </a:t>
                      </a:r>
                      <a:r>
                        <a:rPr lang="en-US" sz="1400" b="0" i="0" u="none" strike="noStrike" baseline="0" dirty="0" err="1" smtClean="0">
                          <a:solidFill>
                            <a:schemeClr val="tx1"/>
                          </a:solidFill>
                          <a:latin typeface="Calibri" pitchFamily="34" charset="0"/>
                          <a:cs typeface="Calibri" pitchFamily="34" charset="0"/>
                        </a:rPr>
                        <a:t>limite</a:t>
                      </a:r>
                      <a:r>
                        <a:rPr lang="en-US" sz="1400" b="0" i="0" u="none" strike="noStrike" baseline="0" dirty="0" smtClean="0">
                          <a:solidFill>
                            <a:schemeClr val="tx1"/>
                          </a:solidFill>
                          <a:latin typeface="Calibri" pitchFamily="34" charset="0"/>
                          <a:cs typeface="Calibri" pitchFamily="34" charset="0"/>
                        </a:rPr>
                        <a:t> </a:t>
                      </a:r>
                      <a:r>
                        <a:rPr lang="en-US" sz="1400" b="0" i="0" u="none" strike="noStrike" baseline="0" dirty="0" err="1" smtClean="0">
                          <a:solidFill>
                            <a:schemeClr val="tx1"/>
                          </a:solidFill>
                          <a:latin typeface="Calibri" pitchFamily="34" charset="0"/>
                          <a:cs typeface="Calibri" pitchFamily="34" charset="0"/>
                        </a:rPr>
                        <a:t>ou</a:t>
                      </a:r>
                      <a:r>
                        <a:rPr lang="en-US" sz="1400" b="0" i="0" u="none" strike="noStrike" baseline="0" dirty="0" smtClean="0">
                          <a:solidFill>
                            <a:schemeClr val="tx1"/>
                          </a:solidFill>
                          <a:latin typeface="Calibri" pitchFamily="34" charset="0"/>
                          <a:cs typeface="Calibri" pitchFamily="34" charset="0"/>
                        </a:rPr>
                        <a:t> </a:t>
                      </a:r>
                      <a:r>
                        <a:rPr lang="en-US" sz="1400" b="0" i="0" u="none" strike="noStrike" baseline="0" dirty="0" err="1" smtClean="0">
                          <a:solidFill>
                            <a:schemeClr val="tx1"/>
                          </a:solidFill>
                          <a:latin typeface="Calibri" pitchFamily="34" charset="0"/>
                          <a:cs typeface="Calibri" pitchFamily="34" charset="0"/>
                        </a:rPr>
                        <a:t>bandas</a:t>
                      </a:r>
                      <a:r>
                        <a:rPr lang="en-US" sz="1400" b="0" i="0" u="none" strike="noStrike" baseline="0" dirty="0" smtClean="0">
                          <a:solidFill>
                            <a:schemeClr val="tx1"/>
                          </a:solidFill>
                          <a:latin typeface="Calibri" pitchFamily="34" charset="0"/>
                          <a:cs typeface="Calibri" pitchFamily="34" charset="0"/>
                        </a:rPr>
                        <a:t> </a:t>
                      </a:r>
                      <a:r>
                        <a:rPr lang="en-US" sz="1400" b="0" i="0" u="none" strike="noStrike" baseline="0" dirty="0" err="1" smtClean="0">
                          <a:solidFill>
                            <a:schemeClr val="tx1"/>
                          </a:solidFill>
                          <a:latin typeface="Calibri" pitchFamily="34" charset="0"/>
                          <a:cs typeface="Calibri" pitchFamily="34" charset="0"/>
                        </a:rPr>
                        <a:t>para</a:t>
                      </a:r>
                      <a:r>
                        <a:rPr lang="en-US" sz="1400" b="0" i="0" u="none" strike="noStrike" baseline="0" dirty="0" smtClean="0">
                          <a:solidFill>
                            <a:schemeClr val="tx1"/>
                          </a:solidFill>
                          <a:latin typeface="Calibri" pitchFamily="34" charset="0"/>
                          <a:cs typeface="Calibri" pitchFamily="34" charset="0"/>
                        </a:rPr>
                        <a:t> </a:t>
                      </a:r>
                      <a:r>
                        <a:rPr lang="en-US" sz="1400" b="0" i="0" u="none" strike="noStrike" baseline="0" dirty="0" err="1" smtClean="0">
                          <a:solidFill>
                            <a:schemeClr val="tx1"/>
                          </a:solidFill>
                          <a:latin typeface="Calibri" pitchFamily="34" charset="0"/>
                          <a:cs typeface="Calibri" pitchFamily="34" charset="0"/>
                        </a:rPr>
                        <a:t>leituras</a:t>
                      </a:r>
                      <a:r>
                        <a:rPr lang="en-US" sz="1400" b="0" i="0" u="none" strike="noStrike" baseline="0" dirty="0" smtClean="0">
                          <a:solidFill>
                            <a:schemeClr val="tx1"/>
                          </a:solidFill>
                          <a:latin typeface="Calibri" pitchFamily="34" charset="0"/>
                          <a:cs typeface="Calibri" pitchFamily="34" charset="0"/>
                        </a:rPr>
                        <a:t> de </a:t>
                      </a:r>
                      <a:r>
                        <a:rPr lang="en-US" sz="1400" b="0" i="0" u="none" strike="noStrike" baseline="0" dirty="0" err="1" smtClean="0">
                          <a:solidFill>
                            <a:schemeClr val="tx1"/>
                          </a:solidFill>
                          <a:latin typeface="Calibri" pitchFamily="34" charset="0"/>
                          <a:cs typeface="Calibri" pitchFamily="34" charset="0"/>
                        </a:rPr>
                        <a:t>instrumentação</a:t>
                      </a:r>
                      <a:r>
                        <a:rPr lang="en-US" sz="1400" b="0" i="0" u="none" strike="noStrike" baseline="0" dirty="0" smtClean="0">
                          <a:solidFill>
                            <a:schemeClr val="tx1"/>
                          </a:solidFill>
                          <a:latin typeface="Calibri" pitchFamily="34" charset="0"/>
                          <a:cs typeface="Calibri" pitchFamily="34" charset="0"/>
                        </a:rPr>
                        <a:t> </a:t>
                      </a:r>
                      <a:r>
                        <a:rPr lang="en-US" sz="1400" b="0" i="0" u="none" strike="noStrike" baseline="0" dirty="0" err="1" smtClean="0">
                          <a:solidFill>
                            <a:schemeClr val="tx1"/>
                          </a:solidFill>
                          <a:latin typeface="Calibri" pitchFamily="34" charset="0"/>
                          <a:cs typeface="Calibri" pitchFamily="34" charset="0"/>
                        </a:rPr>
                        <a:t>regulares</a:t>
                      </a:r>
                      <a:r>
                        <a:rPr lang="en-US" sz="1400" b="0" i="0" u="none" strike="noStrike" dirty="0" smtClean="0">
                          <a:solidFill>
                            <a:schemeClr val="tx1"/>
                          </a:solidFill>
                          <a:latin typeface="Calibri" pitchFamily="34" charset="0"/>
                          <a:cs typeface="Calibri" pitchFamily="34" charset="0"/>
                        </a:rPr>
                        <a:t>?</a:t>
                      </a:r>
                      <a:endParaRPr lang="en-US" sz="1400" b="0" i="0" u="none" strike="noStrike" dirty="0">
                        <a:solidFill>
                          <a:schemeClr val="tx1"/>
                        </a:solidFill>
                        <a:latin typeface="Calibri" pitchFamily="34" charset="0"/>
                        <a:cs typeface="Calibri" pitchFamily="34" charset="0"/>
                      </a:endParaRPr>
                    </a:p>
                  </a:txBody>
                  <a:tcPr marR="7234" marT="7234" marB="0" anchor="ctr">
                    <a:lnL w="12700" cap="flat" cmpd="sng" algn="ctr">
                      <a:solidFill>
                        <a:srgbClr val="000066"/>
                      </a:solidFill>
                      <a:prstDash val="solid"/>
                      <a:round/>
                      <a:headEnd type="none" w="med" len="med"/>
                      <a:tailEnd type="none" w="med" len="med"/>
                    </a:lnL>
                    <a:lnR w="12700" cap="flat" cmpd="sng" algn="ctr">
                      <a:solidFill>
                        <a:srgbClr val="000066"/>
                      </a:solidFill>
                      <a:prstDash val="solid"/>
                      <a:round/>
                      <a:headEnd type="none" w="med" len="med"/>
                      <a:tailEnd type="none" w="med" len="med"/>
                    </a:lnR>
                    <a:lnT w="6350" cap="flat" cmpd="sng" algn="ctr">
                      <a:solidFill>
                        <a:srgbClr val="000066"/>
                      </a:solidFill>
                      <a:prstDash val="solid"/>
                      <a:round/>
                      <a:headEnd type="none" w="med" len="med"/>
                      <a:tailEnd type="none" w="med" len="med"/>
                    </a:lnT>
                    <a:lnB w="6350" cap="flat" cmpd="sng" algn="ctr">
                      <a:solidFill>
                        <a:srgbClr val="000066"/>
                      </a:solidFill>
                      <a:prstDash val="solid"/>
                      <a:round/>
                      <a:headEnd type="none" w="med" len="med"/>
                      <a:tailEnd type="none" w="med" len="med"/>
                    </a:lnB>
                  </a:tcPr>
                </a:tc>
                <a:tc>
                  <a:txBody>
                    <a:bodyPr/>
                    <a:lstStyle/>
                    <a:p>
                      <a:pPr algn="ctr" fontAlgn="ctr"/>
                      <a:r>
                        <a:rPr lang="en-US" sz="1400" b="0" i="0" u="none" strike="noStrike">
                          <a:solidFill>
                            <a:schemeClr val="tx1"/>
                          </a:solidFill>
                          <a:latin typeface="Calibri"/>
                        </a:rPr>
                        <a:t>1</a:t>
                      </a:r>
                    </a:p>
                  </a:txBody>
                  <a:tcPr marL="7234" marR="7234" marT="7234" marB="0" anchor="ctr">
                    <a:lnL w="12700" cap="flat" cmpd="sng" algn="ctr">
                      <a:solidFill>
                        <a:srgbClr val="000066"/>
                      </a:solidFill>
                      <a:prstDash val="solid"/>
                      <a:round/>
                      <a:headEnd type="none" w="med" len="med"/>
                      <a:tailEnd type="none" w="med" len="med"/>
                    </a:lnL>
                    <a:lnR w="12700" cap="flat" cmpd="sng" algn="ctr">
                      <a:solidFill>
                        <a:srgbClr val="000066"/>
                      </a:solidFill>
                      <a:prstDash val="solid"/>
                      <a:round/>
                      <a:headEnd type="none" w="med" len="med"/>
                      <a:tailEnd type="none" w="med" len="med"/>
                    </a:lnR>
                    <a:lnT w="6350" cap="flat" cmpd="sng" algn="ctr">
                      <a:solidFill>
                        <a:srgbClr val="000066"/>
                      </a:solidFill>
                      <a:prstDash val="solid"/>
                      <a:round/>
                      <a:headEnd type="none" w="med" len="med"/>
                      <a:tailEnd type="none" w="med" len="med"/>
                    </a:lnT>
                    <a:lnB w="6350" cap="flat" cmpd="sng" algn="ctr">
                      <a:solidFill>
                        <a:srgbClr val="000066"/>
                      </a:solidFill>
                      <a:prstDash val="solid"/>
                      <a:round/>
                      <a:headEnd type="none" w="med" len="med"/>
                      <a:tailEnd type="none" w="med" len="med"/>
                    </a:lnB>
                  </a:tcPr>
                </a:tc>
              </a:tr>
              <a:tr h="450721">
                <a:tc>
                  <a:txBody>
                    <a:bodyPr/>
                    <a:lstStyle/>
                    <a:p>
                      <a:pPr algn="l" fontAlgn="ctr"/>
                      <a:r>
                        <a:rPr lang="en-US" sz="1400" b="0" i="0" u="none" strike="noStrike" dirty="0" err="1" smtClean="0">
                          <a:solidFill>
                            <a:schemeClr val="tx1"/>
                          </a:solidFill>
                          <a:latin typeface="Calibri" pitchFamily="34" charset="0"/>
                          <a:cs typeface="Calibri" pitchFamily="34" charset="0"/>
                        </a:rPr>
                        <a:t>Procedimentos</a:t>
                      </a:r>
                      <a:r>
                        <a:rPr lang="en-US" sz="1400" b="0" i="0" u="none" strike="noStrike" dirty="0" smtClean="0">
                          <a:solidFill>
                            <a:schemeClr val="tx1"/>
                          </a:solidFill>
                          <a:latin typeface="Calibri" pitchFamily="34" charset="0"/>
                          <a:cs typeface="Calibri" pitchFamily="34" charset="0"/>
                        </a:rPr>
                        <a:t>, </a:t>
                      </a:r>
                      <a:r>
                        <a:rPr lang="en-US" sz="1400" b="0" i="0" u="none" strike="noStrike" dirty="0" err="1" smtClean="0">
                          <a:solidFill>
                            <a:schemeClr val="tx1"/>
                          </a:solidFill>
                          <a:latin typeface="Calibri" pitchFamily="34" charset="0"/>
                          <a:cs typeface="Calibri" pitchFamily="34" charset="0"/>
                        </a:rPr>
                        <a:t>para</a:t>
                      </a:r>
                      <a:r>
                        <a:rPr lang="en-US" sz="1400" b="0" i="0" u="none" strike="noStrike" dirty="0" smtClean="0">
                          <a:solidFill>
                            <a:schemeClr val="tx1"/>
                          </a:solidFill>
                          <a:latin typeface="Calibri" pitchFamily="34" charset="0"/>
                          <a:cs typeface="Calibri" pitchFamily="34" charset="0"/>
                        </a:rPr>
                        <a:t> </a:t>
                      </a:r>
                      <a:r>
                        <a:rPr lang="en-US" sz="1400" b="0" i="0" u="none" strike="noStrike" dirty="0" err="1" smtClean="0">
                          <a:solidFill>
                            <a:schemeClr val="tx1"/>
                          </a:solidFill>
                          <a:latin typeface="Calibri" pitchFamily="34" charset="0"/>
                          <a:cs typeface="Calibri" pitchFamily="34" charset="0"/>
                        </a:rPr>
                        <a:t>leituras</a:t>
                      </a:r>
                      <a:r>
                        <a:rPr lang="en-US" sz="1400" b="0" i="0" u="none" strike="noStrike" dirty="0" smtClean="0">
                          <a:solidFill>
                            <a:schemeClr val="tx1"/>
                          </a:solidFill>
                          <a:latin typeface="Calibri" pitchFamily="34" charset="0"/>
                          <a:cs typeface="Calibri" pitchFamily="34" charset="0"/>
                        </a:rPr>
                        <a:t> e </a:t>
                      </a:r>
                      <a:r>
                        <a:rPr lang="en-US" sz="1400" b="0" i="0" u="none" strike="noStrike" dirty="0" err="1" smtClean="0">
                          <a:solidFill>
                            <a:schemeClr val="tx1"/>
                          </a:solidFill>
                          <a:latin typeface="Calibri" pitchFamily="34" charset="0"/>
                          <a:cs typeface="Calibri" pitchFamily="34" charset="0"/>
                        </a:rPr>
                        <a:t>inspeções</a:t>
                      </a:r>
                      <a:r>
                        <a:rPr lang="en-US" sz="1400" b="0" i="0" u="none" strike="noStrike" dirty="0" smtClean="0">
                          <a:solidFill>
                            <a:schemeClr val="tx1"/>
                          </a:solidFill>
                          <a:latin typeface="Calibri" pitchFamily="34" charset="0"/>
                          <a:cs typeface="Calibri" pitchFamily="34" charset="0"/>
                        </a:rPr>
                        <a:t> </a:t>
                      </a:r>
                      <a:r>
                        <a:rPr lang="en-US" sz="1400" b="0" i="0" u="none" strike="noStrike" dirty="0" err="1" smtClean="0">
                          <a:solidFill>
                            <a:schemeClr val="tx1"/>
                          </a:solidFill>
                          <a:latin typeface="Calibri" pitchFamily="34" charset="0"/>
                          <a:cs typeface="Calibri" pitchFamily="34" charset="0"/>
                        </a:rPr>
                        <a:t>mais</a:t>
                      </a:r>
                      <a:r>
                        <a:rPr lang="en-US" sz="1400" b="0" i="0" u="none" strike="noStrike" dirty="0" smtClean="0">
                          <a:solidFill>
                            <a:schemeClr val="tx1"/>
                          </a:solidFill>
                          <a:latin typeface="Calibri" pitchFamily="34" charset="0"/>
                          <a:cs typeface="Calibri" pitchFamily="34" charset="0"/>
                        </a:rPr>
                        <a:t> </a:t>
                      </a:r>
                      <a:r>
                        <a:rPr lang="en-US" sz="1400" b="0" i="0" u="none" strike="noStrike" dirty="0" err="1" smtClean="0">
                          <a:solidFill>
                            <a:schemeClr val="tx1"/>
                          </a:solidFill>
                          <a:latin typeface="Calibri" pitchFamily="34" charset="0"/>
                          <a:cs typeface="Calibri" pitchFamily="34" charset="0"/>
                        </a:rPr>
                        <a:t>frequentes</a:t>
                      </a:r>
                      <a:r>
                        <a:rPr lang="en-US" sz="1400" b="0" i="0" u="none" strike="noStrike" baseline="0" dirty="0" smtClean="0">
                          <a:solidFill>
                            <a:schemeClr val="tx1"/>
                          </a:solidFill>
                          <a:latin typeface="Calibri" pitchFamily="34" charset="0"/>
                          <a:cs typeface="Calibri" pitchFamily="34" charset="0"/>
                        </a:rPr>
                        <a:t>, </a:t>
                      </a:r>
                      <a:r>
                        <a:rPr lang="en-US" sz="1400" b="0" i="0" u="none" strike="noStrike" baseline="0" dirty="0" err="1" smtClean="0">
                          <a:solidFill>
                            <a:schemeClr val="tx1"/>
                          </a:solidFill>
                          <a:latin typeface="Calibri" pitchFamily="34" charset="0"/>
                          <a:cs typeface="Calibri" pitchFamily="34" charset="0"/>
                        </a:rPr>
                        <a:t>foram</a:t>
                      </a:r>
                      <a:r>
                        <a:rPr lang="en-US" sz="1400" b="0" i="0" u="none" strike="noStrike" baseline="0" dirty="0" smtClean="0">
                          <a:solidFill>
                            <a:schemeClr val="tx1"/>
                          </a:solidFill>
                          <a:latin typeface="Calibri" pitchFamily="34" charset="0"/>
                          <a:cs typeface="Calibri" pitchFamily="34" charset="0"/>
                        </a:rPr>
                        <a:t> </a:t>
                      </a:r>
                      <a:r>
                        <a:rPr lang="en-US" sz="1400" b="0" i="0" u="none" strike="noStrike" baseline="0" dirty="0" err="1" smtClean="0">
                          <a:solidFill>
                            <a:schemeClr val="tx1"/>
                          </a:solidFill>
                          <a:latin typeface="Calibri" pitchFamily="34" charset="0"/>
                          <a:cs typeface="Calibri" pitchFamily="34" charset="0"/>
                        </a:rPr>
                        <a:t>estabelecidos</a:t>
                      </a:r>
                      <a:r>
                        <a:rPr lang="en-US" sz="1400" b="0" i="0" u="none" strike="noStrike" baseline="0" dirty="0" smtClean="0">
                          <a:solidFill>
                            <a:schemeClr val="tx1"/>
                          </a:solidFill>
                          <a:latin typeface="Calibri" pitchFamily="34" charset="0"/>
                          <a:cs typeface="Calibri" pitchFamily="34" charset="0"/>
                        </a:rPr>
                        <a:t> com base </a:t>
                      </a:r>
                      <a:r>
                        <a:rPr lang="en-US" sz="1400" b="0" i="0" u="none" strike="noStrike" baseline="0" dirty="0" err="1" smtClean="0">
                          <a:solidFill>
                            <a:schemeClr val="tx1"/>
                          </a:solidFill>
                          <a:latin typeface="Calibri" pitchFamily="34" charset="0"/>
                          <a:cs typeface="Calibri" pitchFamily="34" charset="0"/>
                        </a:rPr>
                        <a:t>nas</a:t>
                      </a:r>
                      <a:r>
                        <a:rPr lang="en-US" sz="1400" b="0" i="0" u="none" strike="noStrike" baseline="0" dirty="0" smtClean="0">
                          <a:solidFill>
                            <a:schemeClr val="tx1"/>
                          </a:solidFill>
                          <a:latin typeface="Calibri" pitchFamily="34" charset="0"/>
                          <a:cs typeface="Calibri" pitchFamily="34" charset="0"/>
                        </a:rPr>
                        <a:t> </a:t>
                      </a:r>
                      <a:r>
                        <a:rPr lang="en-US" sz="1400" b="0" i="0" u="none" strike="noStrike" baseline="0" dirty="0" err="1" smtClean="0">
                          <a:solidFill>
                            <a:schemeClr val="tx1"/>
                          </a:solidFill>
                          <a:latin typeface="Calibri" pitchFamily="34" charset="0"/>
                          <a:cs typeface="Calibri" pitchFamily="34" charset="0"/>
                        </a:rPr>
                        <a:t>cotas</a:t>
                      </a:r>
                      <a:r>
                        <a:rPr lang="en-US" sz="1400" b="0" i="0" u="none" strike="noStrike" baseline="0" dirty="0" smtClean="0">
                          <a:solidFill>
                            <a:schemeClr val="tx1"/>
                          </a:solidFill>
                          <a:latin typeface="Calibri" pitchFamily="34" charset="0"/>
                          <a:cs typeface="Calibri" pitchFamily="34" charset="0"/>
                        </a:rPr>
                        <a:t> </a:t>
                      </a:r>
                      <a:r>
                        <a:rPr lang="en-US" sz="1400" b="0" i="0" u="none" strike="noStrike" baseline="0" dirty="0" err="1" smtClean="0">
                          <a:solidFill>
                            <a:schemeClr val="tx1"/>
                          </a:solidFill>
                          <a:latin typeface="Calibri" pitchFamily="34" charset="0"/>
                          <a:cs typeface="Calibri" pitchFamily="34" charset="0"/>
                        </a:rPr>
                        <a:t>mais</a:t>
                      </a:r>
                      <a:r>
                        <a:rPr lang="en-US" sz="1400" b="0" i="0" u="none" strike="noStrike" baseline="0" dirty="0" smtClean="0">
                          <a:solidFill>
                            <a:schemeClr val="tx1"/>
                          </a:solidFill>
                          <a:latin typeface="Calibri" pitchFamily="34" charset="0"/>
                          <a:cs typeface="Calibri" pitchFamily="34" charset="0"/>
                        </a:rPr>
                        <a:t> </a:t>
                      </a:r>
                      <a:r>
                        <a:rPr lang="en-US" sz="1400" b="0" i="0" u="none" strike="noStrike" baseline="0" dirty="0" err="1" smtClean="0">
                          <a:solidFill>
                            <a:schemeClr val="tx1"/>
                          </a:solidFill>
                          <a:latin typeface="Calibri" pitchFamily="34" charset="0"/>
                          <a:cs typeface="Calibri" pitchFamily="34" charset="0"/>
                        </a:rPr>
                        <a:t>altas</a:t>
                      </a:r>
                      <a:r>
                        <a:rPr lang="en-US" sz="1400" b="0" i="0" u="none" strike="noStrike" baseline="0" dirty="0" smtClean="0">
                          <a:solidFill>
                            <a:schemeClr val="tx1"/>
                          </a:solidFill>
                          <a:latin typeface="Calibri" pitchFamily="34" charset="0"/>
                          <a:cs typeface="Calibri" pitchFamily="34" charset="0"/>
                        </a:rPr>
                        <a:t> do </a:t>
                      </a:r>
                      <a:r>
                        <a:rPr lang="en-US" sz="1400" b="0" i="0" u="none" strike="noStrike" baseline="0" dirty="0" err="1" smtClean="0">
                          <a:solidFill>
                            <a:schemeClr val="tx1"/>
                          </a:solidFill>
                          <a:latin typeface="Calibri" pitchFamily="34" charset="0"/>
                          <a:cs typeface="Calibri" pitchFamily="34" charset="0"/>
                        </a:rPr>
                        <a:t>reservatório</a:t>
                      </a:r>
                      <a:r>
                        <a:rPr lang="en-US" sz="1400" b="0" i="0" u="none" strike="noStrike" dirty="0" smtClean="0">
                          <a:solidFill>
                            <a:schemeClr val="tx1"/>
                          </a:solidFill>
                          <a:latin typeface="Calibri" pitchFamily="34" charset="0"/>
                          <a:cs typeface="Calibri" pitchFamily="34" charset="0"/>
                        </a:rPr>
                        <a:t>?</a:t>
                      </a:r>
                      <a:endParaRPr lang="en-US" sz="1400" b="0" i="0" u="none" strike="noStrike" dirty="0">
                        <a:solidFill>
                          <a:schemeClr val="tx1"/>
                        </a:solidFill>
                        <a:latin typeface="Calibri" pitchFamily="34" charset="0"/>
                        <a:cs typeface="Calibri" pitchFamily="34" charset="0"/>
                      </a:endParaRPr>
                    </a:p>
                  </a:txBody>
                  <a:tcPr marR="7234" marT="7234" marB="0" anchor="ctr">
                    <a:lnL w="12700" cap="flat" cmpd="sng" algn="ctr">
                      <a:solidFill>
                        <a:srgbClr val="000066"/>
                      </a:solidFill>
                      <a:prstDash val="solid"/>
                      <a:round/>
                      <a:headEnd type="none" w="med" len="med"/>
                      <a:tailEnd type="none" w="med" len="med"/>
                    </a:lnL>
                    <a:lnR w="12700" cap="flat" cmpd="sng" algn="ctr">
                      <a:solidFill>
                        <a:srgbClr val="000066"/>
                      </a:solidFill>
                      <a:prstDash val="solid"/>
                      <a:round/>
                      <a:headEnd type="none" w="med" len="med"/>
                      <a:tailEnd type="none" w="med" len="med"/>
                    </a:lnR>
                    <a:lnT w="6350" cap="flat" cmpd="sng" algn="ctr">
                      <a:solidFill>
                        <a:srgbClr val="000066"/>
                      </a:solidFill>
                      <a:prstDash val="solid"/>
                      <a:round/>
                      <a:headEnd type="none" w="med" len="med"/>
                      <a:tailEnd type="none" w="med" len="med"/>
                    </a:lnT>
                    <a:lnB w="6350" cap="flat" cmpd="sng" algn="ctr">
                      <a:solidFill>
                        <a:srgbClr val="000066"/>
                      </a:solidFill>
                      <a:prstDash val="solid"/>
                      <a:round/>
                      <a:headEnd type="none" w="med" len="med"/>
                      <a:tailEnd type="none" w="med" len="med"/>
                    </a:lnB>
                  </a:tcPr>
                </a:tc>
                <a:tc>
                  <a:txBody>
                    <a:bodyPr/>
                    <a:lstStyle/>
                    <a:p>
                      <a:pPr algn="ctr" fontAlgn="ctr"/>
                      <a:r>
                        <a:rPr lang="en-US" sz="1400" b="0" i="0" u="none" strike="noStrike">
                          <a:solidFill>
                            <a:schemeClr val="tx1"/>
                          </a:solidFill>
                          <a:latin typeface="Calibri"/>
                        </a:rPr>
                        <a:t>1</a:t>
                      </a:r>
                    </a:p>
                  </a:txBody>
                  <a:tcPr marL="7234" marR="7234" marT="7234" marB="0" anchor="ctr">
                    <a:lnL w="12700" cap="flat" cmpd="sng" algn="ctr">
                      <a:solidFill>
                        <a:srgbClr val="000066"/>
                      </a:solidFill>
                      <a:prstDash val="solid"/>
                      <a:round/>
                      <a:headEnd type="none" w="med" len="med"/>
                      <a:tailEnd type="none" w="med" len="med"/>
                    </a:lnL>
                    <a:lnR w="12700" cap="flat" cmpd="sng" algn="ctr">
                      <a:solidFill>
                        <a:srgbClr val="000066"/>
                      </a:solidFill>
                      <a:prstDash val="solid"/>
                      <a:round/>
                      <a:headEnd type="none" w="med" len="med"/>
                      <a:tailEnd type="none" w="med" len="med"/>
                    </a:lnR>
                    <a:lnT w="6350" cap="flat" cmpd="sng" algn="ctr">
                      <a:solidFill>
                        <a:srgbClr val="000066"/>
                      </a:solidFill>
                      <a:prstDash val="solid"/>
                      <a:round/>
                      <a:headEnd type="none" w="med" len="med"/>
                      <a:tailEnd type="none" w="med" len="med"/>
                    </a:lnT>
                    <a:lnB w="6350" cap="flat" cmpd="sng" algn="ctr">
                      <a:solidFill>
                        <a:srgbClr val="000066"/>
                      </a:solidFill>
                      <a:prstDash val="solid"/>
                      <a:round/>
                      <a:headEnd type="none" w="med" len="med"/>
                      <a:tailEnd type="none" w="med" len="med"/>
                    </a:lnB>
                  </a:tcPr>
                </a:tc>
              </a:tr>
              <a:tr h="672324">
                <a:tc>
                  <a:txBody>
                    <a:bodyPr/>
                    <a:lstStyle/>
                    <a:p>
                      <a:pPr algn="l" fontAlgn="ctr"/>
                      <a:r>
                        <a:rPr lang="en-US" sz="1400" b="0" i="0" u="none" strike="noStrike" dirty="0" err="1" smtClean="0">
                          <a:solidFill>
                            <a:schemeClr val="tx1"/>
                          </a:solidFill>
                          <a:latin typeface="Calibri" pitchFamily="34" charset="0"/>
                          <a:cs typeface="Calibri" pitchFamily="34" charset="0"/>
                        </a:rPr>
                        <a:t>Você</a:t>
                      </a:r>
                      <a:r>
                        <a:rPr lang="en-US" sz="1400" b="0" i="0" u="none" strike="noStrike" dirty="0" smtClean="0">
                          <a:solidFill>
                            <a:schemeClr val="tx1"/>
                          </a:solidFill>
                          <a:latin typeface="Calibri" pitchFamily="34" charset="0"/>
                          <a:cs typeface="Calibri" pitchFamily="34" charset="0"/>
                        </a:rPr>
                        <a:t> tem </a:t>
                      </a:r>
                      <a:r>
                        <a:rPr lang="en-US" sz="1400" b="0" i="0" u="none" strike="noStrike" dirty="0" err="1" smtClean="0">
                          <a:solidFill>
                            <a:schemeClr val="tx1"/>
                          </a:solidFill>
                          <a:latin typeface="Calibri" pitchFamily="34" charset="0"/>
                          <a:cs typeface="Calibri" pitchFamily="34" charset="0"/>
                        </a:rPr>
                        <a:t>medições</a:t>
                      </a:r>
                      <a:r>
                        <a:rPr lang="en-US" sz="1400" b="0" i="0" u="none" strike="noStrike" baseline="0" dirty="0" smtClean="0">
                          <a:solidFill>
                            <a:schemeClr val="tx1"/>
                          </a:solidFill>
                          <a:latin typeface="Calibri" pitchFamily="34" charset="0"/>
                          <a:cs typeface="Calibri" pitchFamily="34" charset="0"/>
                        </a:rPr>
                        <a:t> </a:t>
                      </a:r>
                      <a:r>
                        <a:rPr lang="en-US" sz="1400" b="0" i="0" u="none" strike="noStrike" baseline="0" dirty="0" err="1" smtClean="0">
                          <a:solidFill>
                            <a:schemeClr val="tx1"/>
                          </a:solidFill>
                          <a:latin typeface="Calibri" pitchFamily="34" charset="0"/>
                          <a:cs typeface="Calibri" pitchFamily="34" charset="0"/>
                        </a:rPr>
                        <a:t>adequadas</a:t>
                      </a:r>
                      <a:r>
                        <a:rPr lang="en-US" sz="1400" b="0" i="0" u="none" strike="noStrike" baseline="0" dirty="0" smtClean="0">
                          <a:solidFill>
                            <a:schemeClr val="tx1"/>
                          </a:solidFill>
                          <a:latin typeface="Calibri" pitchFamily="34" charset="0"/>
                          <a:cs typeface="Calibri" pitchFamily="34" charset="0"/>
                        </a:rPr>
                        <a:t> </a:t>
                      </a:r>
                      <a:r>
                        <a:rPr lang="en-US" sz="1400" b="0" i="0" u="none" strike="noStrike" baseline="0" dirty="0" err="1" smtClean="0">
                          <a:solidFill>
                            <a:schemeClr val="tx1"/>
                          </a:solidFill>
                          <a:latin typeface="Calibri" pitchFamily="34" charset="0"/>
                          <a:cs typeface="Calibri" pitchFamily="34" charset="0"/>
                        </a:rPr>
                        <a:t>para</a:t>
                      </a:r>
                      <a:r>
                        <a:rPr lang="en-US" sz="1400" b="0" i="0" u="none" strike="noStrike" baseline="0" dirty="0" smtClean="0">
                          <a:solidFill>
                            <a:schemeClr val="tx1"/>
                          </a:solidFill>
                          <a:latin typeface="Calibri" pitchFamily="34" charset="0"/>
                          <a:cs typeface="Calibri" pitchFamily="34" charset="0"/>
                        </a:rPr>
                        <a:t> </a:t>
                      </a:r>
                      <a:r>
                        <a:rPr lang="en-US" sz="1400" b="0" i="0" u="none" strike="noStrike" baseline="0" dirty="0" err="1" smtClean="0">
                          <a:solidFill>
                            <a:schemeClr val="tx1"/>
                          </a:solidFill>
                          <a:latin typeface="Calibri" pitchFamily="34" charset="0"/>
                          <a:cs typeface="Calibri" pitchFamily="34" charset="0"/>
                        </a:rPr>
                        <a:t>subsidiar</a:t>
                      </a:r>
                      <a:r>
                        <a:rPr lang="en-US" sz="1400" b="0" i="0" u="none" strike="noStrike" baseline="0" dirty="0" smtClean="0">
                          <a:solidFill>
                            <a:schemeClr val="tx1"/>
                          </a:solidFill>
                          <a:latin typeface="Calibri" pitchFamily="34" charset="0"/>
                          <a:cs typeface="Calibri" pitchFamily="34" charset="0"/>
                        </a:rPr>
                        <a:t> as </a:t>
                      </a:r>
                      <a:r>
                        <a:rPr lang="en-US" sz="1400" b="0" i="0" u="none" strike="noStrike" baseline="0" dirty="0" err="1" smtClean="0">
                          <a:solidFill>
                            <a:schemeClr val="tx1"/>
                          </a:solidFill>
                          <a:latin typeface="Calibri" pitchFamily="34" charset="0"/>
                          <a:cs typeface="Calibri" pitchFamily="34" charset="0"/>
                        </a:rPr>
                        <a:t>decisões</a:t>
                      </a:r>
                      <a:r>
                        <a:rPr lang="en-US" sz="1400" b="0" i="0" u="none" strike="noStrike" baseline="0" dirty="0" smtClean="0">
                          <a:solidFill>
                            <a:schemeClr val="tx1"/>
                          </a:solidFill>
                          <a:latin typeface="Calibri" pitchFamily="34" charset="0"/>
                          <a:cs typeface="Calibri" pitchFamily="34" charset="0"/>
                        </a:rPr>
                        <a:t> </a:t>
                      </a:r>
                      <a:r>
                        <a:rPr lang="en-US" sz="1400" b="0" i="0" u="none" strike="noStrike" baseline="0" dirty="0" err="1" smtClean="0">
                          <a:solidFill>
                            <a:schemeClr val="tx1"/>
                          </a:solidFill>
                          <a:latin typeface="Calibri" pitchFamily="34" charset="0"/>
                          <a:cs typeface="Calibri" pitchFamily="34" charset="0"/>
                        </a:rPr>
                        <a:t>operacionais</a:t>
                      </a:r>
                      <a:r>
                        <a:rPr lang="en-US" sz="1400" b="0" i="0" u="none" strike="noStrike" baseline="0" dirty="0" smtClean="0">
                          <a:solidFill>
                            <a:schemeClr val="tx1"/>
                          </a:solidFill>
                          <a:latin typeface="Calibri" pitchFamily="34" charset="0"/>
                          <a:cs typeface="Calibri" pitchFamily="34" charset="0"/>
                        </a:rPr>
                        <a:t> de </a:t>
                      </a:r>
                      <a:r>
                        <a:rPr lang="en-US" sz="1400" b="0" i="0" u="none" strike="noStrike" baseline="0" dirty="0" err="1" smtClean="0">
                          <a:solidFill>
                            <a:schemeClr val="tx1"/>
                          </a:solidFill>
                          <a:latin typeface="Calibri" pitchFamily="34" charset="0"/>
                          <a:cs typeface="Calibri" pitchFamily="34" charset="0"/>
                        </a:rPr>
                        <a:t>gestão</a:t>
                      </a:r>
                      <a:r>
                        <a:rPr lang="en-US" sz="1400" b="0" i="0" u="none" strike="noStrike" baseline="0" dirty="0" smtClean="0">
                          <a:solidFill>
                            <a:schemeClr val="tx1"/>
                          </a:solidFill>
                          <a:latin typeface="Calibri" pitchFamily="34" charset="0"/>
                          <a:cs typeface="Calibri" pitchFamily="34" charset="0"/>
                        </a:rPr>
                        <a:t> da </a:t>
                      </a:r>
                      <a:r>
                        <a:rPr lang="en-US" sz="1400" b="0" i="0" u="none" strike="noStrike" baseline="0" dirty="0" err="1" smtClean="0">
                          <a:solidFill>
                            <a:schemeClr val="tx1"/>
                          </a:solidFill>
                          <a:latin typeface="Calibri" pitchFamily="34" charset="0"/>
                          <a:cs typeface="Calibri" pitchFamily="34" charset="0"/>
                        </a:rPr>
                        <a:t>água</a:t>
                      </a:r>
                      <a:r>
                        <a:rPr lang="en-US" sz="1400" b="0" i="0" u="none" strike="noStrike" baseline="0" dirty="0" smtClean="0">
                          <a:solidFill>
                            <a:schemeClr val="tx1"/>
                          </a:solidFill>
                          <a:latin typeface="Calibri" pitchFamily="34" charset="0"/>
                          <a:cs typeface="Calibri" pitchFamily="34" charset="0"/>
                        </a:rPr>
                        <a:t> </a:t>
                      </a:r>
                      <a:r>
                        <a:rPr lang="en-US" sz="1400" b="0" i="0" u="none" strike="noStrike" baseline="0" dirty="0" err="1" smtClean="0">
                          <a:solidFill>
                            <a:schemeClr val="tx1"/>
                          </a:solidFill>
                          <a:latin typeface="Calibri" pitchFamily="34" charset="0"/>
                          <a:cs typeface="Calibri" pitchFamily="34" charset="0"/>
                        </a:rPr>
                        <a:t>incluindo</a:t>
                      </a:r>
                      <a:r>
                        <a:rPr lang="en-US" sz="1400" b="0" i="0" u="none" strike="noStrike" baseline="0" dirty="0" smtClean="0">
                          <a:solidFill>
                            <a:schemeClr val="tx1"/>
                          </a:solidFill>
                          <a:latin typeface="Calibri" pitchFamily="34" charset="0"/>
                          <a:cs typeface="Calibri" pitchFamily="34" charset="0"/>
                        </a:rPr>
                        <a:t> </a:t>
                      </a:r>
                      <a:r>
                        <a:rPr lang="en-US" sz="1400" b="0" i="0" u="none" strike="noStrike" baseline="0" dirty="0" err="1" smtClean="0">
                          <a:solidFill>
                            <a:schemeClr val="tx1"/>
                          </a:solidFill>
                          <a:latin typeface="Calibri" pitchFamily="34" charset="0"/>
                          <a:cs typeface="Calibri" pitchFamily="34" charset="0"/>
                        </a:rPr>
                        <a:t>precipitação</a:t>
                      </a:r>
                      <a:r>
                        <a:rPr lang="en-US" sz="1400" b="0" i="0" u="none" strike="noStrike" baseline="0" dirty="0" smtClean="0">
                          <a:solidFill>
                            <a:schemeClr val="tx1"/>
                          </a:solidFill>
                          <a:latin typeface="Calibri" pitchFamily="34" charset="0"/>
                          <a:cs typeface="Calibri" pitchFamily="34" charset="0"/>
                        </a:rPr>
                        <a:t>, </a:t>
                      </a:r>
                      <a:r>
                        <a:rPr lang="en-US" sz="1400" b="0" i="0" u="none" strike="noStrike" baseline="0" dirty="0" err="1" smtClean="0">
                          <a:solidFill>
                            <a:schemeClr val="tx1"/>
                          </a:solidFill>
                          <a:latin typeface="Calibri" pitchFamily="34" charset="0"/>
                          <a:cs typeface="Calibri" pitchFamily="34" charset="0"/>
                        </a:rPr>
                        <a:t>estágio</a:t>
                      </a:r>
                      <a:r>
                        <a:rPr lang="en-US" sz="1400" b="0" i="0" u="none" strike="noStrike" baseline="0" dirty="0" smtClean="0">
                          <a:solidFill>
                            <a:schemeClr val="tx1"/>
                          </a:solidFill>
                          <a:latin typeface="Calibri" pitchFamily="34" charset="0"/>
                          <a:cs typeface="Calibri" pitchFamily="34" charset="0"/>
                        </a:rPr>
                        <a:t> e </a:t>
                      </a:r>
                      <a:r>
                        <a:rPr lang="en-US" sz="1400" b="0" i="0" u="none" strike="noStrike" baseline="0" dirty="0" err="1" smtClean="0">
                          <a:solidFill>
                            <a:schemeClr val="tx1"/>
                          </a:solidFill>
                          <a:latin typeface="Calibri" pitchFamily="34" charset="0"/>
                          <a:cs typeface="Calibri" pitchFamily="34" charset="0"/>
                        </a:rPr>
                        <a:t>informação</a:t>
                      </a:r>
                      <a:r>
                        <a:rPr lang="en-US" sz="1400" b="0" i="0" u="none" strike="noStrike" baseline="0" dirty="0" smtClean="0">
                          <a:solidFill>
                            <a:schemeClr val="tx1"/>
                          </a:solidFill>
                          <a:latin typeface="Calibri" pitchFamily="34" charset="0"/>
                          <a:cs typeface="Calibri" pitchFamily="34" charset="0"/>
                        </a:rPr>
                        <a:t> de </a:t>
                      </a:r>
                      <a:r>
                        <a:rPr lang="en-US" sz="1400" b="0" i="0" u="none" strike="noStrike" baseline="0" dirty="0" err="1" smtClean="0">
                          <a:solidFill>
                            <a:schemeClr val="tx1"/>
                          </a:solidFill>
                          <a:latin typeface="Calibri" pitchFamily="34" charset="0"/>
                          <a:cs typeface="Calibri" pitchFamily="34" charset="0"/>
                        </a:rPr>
                        <a:t>descarga</a:t>
                      </a:r>
                      <a:r>
                        <a:rPr lang="en-US" sz="1400" b="0" i="0" u="none" strike="noStrike" baseline="0" dirty="0" smtClean="0">
                          <a:solidFill>
                            <a:schemeClr val="tx1"/>
                          </a:solidFill>
                          <a:latin typeface="Calibri" pitchFamily="34" charset="0"/>
                          <a:cs typeface="Calibri" pitchFamily="34" charset="0"/>
                        </a:rPr>
                        <a:t> </a:t>
                      </a:r>
                      <a:r>
                        <a:rPr lang="en-US" sz="1400" b="0" i="0" u="none" strike="noStrike" baseline="0" dirty="0" err="1" smtClean="0">
                          <a:solidFill>
                            <a:schemeClr val="tx1"/>
                          </a:solidFill>
                          <a:latin typeface="Calibri" pitchFamily="34" charset="0"/>
                          <a:cs typeface="Calibri" pitchFamily="34" charset="0"/>
                        </a:rPr>
                        <a:t>para</a:t>
                      </a:r>
                      <a:r>
                        <a:rPr lang="en-US" sz="1400" b="0" i="0" u="none" strike="noStrike" baseline="0" dirty="0" smtClean="0">
                          <a:solidFill>
                            <a:schemeClr val="tx1"/>
                          </a:solidFill>
                          <a:latin typeface="Calibri" pitchFamily="34" charset="0"/>
                          <a:cs typeface="Calibri" pitchFamily="34" charset="0"/>
                        </a:rPr>
                        <a:t> </a:t>
                      </a:r>
                      <a:r>
                        <a:rPr lang="en-US" sz="1400" b="0" i="0" u="none" strike="noStrike" baseline="0" dirty="0" err="1" smtClean="0">
                          <a:solidFill>
                            <a:schemeClr val="tx1"/>
                          </a:solidFill>
                          <a:latin typeface="Calibri" pitchFamily="34" charset="0"/>
                          <a:cs typeface="Calibri" pitchFamily="34" charset="0"/>
                        </a:rPr>
                        <a:t>desenvolver</a:t>
                      </a:r>
                      <a:r>
                        <a:rPr lang="en-US" sz="1400" b="0" i="0" u="none" strike="noStrike" baseline="0" dirty="0" smtClean="0">
                          <a:solidFill>
                            <a:schemeClr val="tx1"/>
                          </a:solidFill>
                          <a:latin typeface="Calibri" pitchFamily="34" charset="0"/>
                          <a:cs typeface="Calibri" pitchFamily="34" charset="0"/>
                        </a:rPr>
                        <a:t> </a:t>
                      </a:r>
                      <a:r>
                        <a:rPr lang="en-US" sz="1400" b="0" i="0" u="none" strike="noStrike" baseline="0" dirty="0" err="1" smtClean="0">
                          <a:solidFill>
                            <a:schemeClr val="tx1"/>
                          </a:solidFill>
                          <a:latin typeface="Calibri" pitchFamily="34" charset="0"/>
                          <a:cs typeface="Calibri" pitchFamily="34" charset="0"/>
                        </a:rPr>
                        <a:t>respostas</a:t>
                      </a:r>
                      <a:r>
                        <a:rPr lang="en-US" sz="1400" b="0" i="0" u="none" strike="noStrike" baseline="0" dirty="0" smtClean="0">
                          <a:solidFill>
                            <a:schemeClr val="tx1"/>
                          </a:solidFill>
                          <a:latin typeface="Calibri" pitchFamily="34" charset="0"/>
                          <a:cs typeface="Calibri" pitchFamily="34" charset="0"/>
                        </a:rPr>
                        <a:t> da </a:t>
                      </a:r>
                      <a:r>
                        <a:rPr lang="en-US" sz="1400" b="0" i="0" u="none" strike="noStrike" baseline="0" dirty="0" err="1" smtClean="0">
                          <a:solidFill>
                            <a:schemeClr val="tx1"/>
                          </a:solidFill>
                          <a:latin typeface="Calibri" pitchFamily="34" charset="0"/>
                          <a:cs typeface="Calibri" pitchFamily="34" charset="0"/>
                        </a:rPr>
                        <a:t>bacia</a:t>
                      </a:r>
                      <a:r>
                        <a:rPr lang="en-US" sz="1400" b="0" i="0" u="none" strike="noStrike" dirty="0" smtClean="0">
                          <a:solidFill>
                            <a:schemeClr val="tx1"/>
                          </a:solidFill>
                          <a:latin typeface="Calibri" pitchFamily="34" charset="0"/>
                          <a:cs typeface="Calibri" pitchFamily="34" charset="0"/>
                        </a:rPr>
                        <a:t>?</a:t>
                      </a:r>
                      <a:endParaRPr lang="en-US" sz="1400" b="0" i="0" u="none" strike="noStrike" dirty="0">
                        <a:solidFill>
                          <a:schemeClr val="tx1"/>
                        </a:solidFill>
                        <a:latin typeface="Calibri" pitchFamily="34" charset="0"/>
                        <a:cs typeface="Calibri" pitchFamily="34" charset="0"/>
                      </a:endParaRPr>
                    </a:p>
                  </a:txBody>
                  <a:tcPr marR="7234" marT="7234" marB="0" anchor="ctr">
                    <a:lnL w="12700" cap="flat" cmpd="sng" algn="ctr">
                      <a:solidFill>
                        <a:srgbClr val="000066"/>
                      </a:solidFill>
                      <a:prstDash val="solid"/>
                      <a:round/>
                      <a:headEnd type="none" w="med" len="med"/>
                      <a:tailEnd type="none" w="med" len="med"/>
                    </a:lnL>
                    <a:lnR w="12700" cap="flat" cmpd="sng" algn="ctr">
                      <a:solidFill>
                        <a:srgbClr val="000066"/>
                      </a:solidFill>
                      <a:prstDash val="solid"/>
                      <a:round/>
                      <a:headEnd type="none" w="med" len="med"/>
                      <a:tailEnd type="none" w="med" len="med"/>
                    </a:lnR>
                    <a:lnT w="6350" cap="flat" cmpd="sng" algn="ctr">
                      <a:solidFill>
                        <a:srgbClr val="000066"/>
                      </a:solidFill>
                      <a:prstDash val="solid"/>
                      <a:round/>
                      <a:headEnd type="none" w="med" len="med"/>
                      <a:tailEnd type="none" w="med" len="med"/>
                    </a:lnT>
                    <a:lnB w="6350" cap="flat" cmpd="sng" algn="ctr">
                      <a:solidFill>
                        <a:srgbClr val="000066"/>
                      </a:solidFill>
                      <a:prstDash val="solid"/>
                      <a:round/>
                      <a:headEnd type="none" w="med" len="med"/>
                      <a:tailEnd type="none" w="med" len="med"/>
                    </a:lnB>
                  </a:tcPr>
                </a:tc>
                <a:tc>
                  <a:txBody>
                    <a:bodyPr/>
                    <a:lstStyle/>
                    <a:p>
                      <a:pPr algn="ctr" fontAlgn="ctr"/>
                      <a:r>
                        <a:rPr lang="en-US" sz="1400" b="0" i="0" u="none" strike="noStrike">
                          <a:solidFill>
                            <a:schemeClr val="tx1"/>
                          </a:solidFill>
                          <a:latin typeface="Calibri"/>
                        </a:rPr>
                        <a:t>1</a:t>
                      </a:r>
                    </a:p>
                  </a:txBody>
                  <a:tcPr marL="7234" marR="7234" marT="7234" marB="0" anchor="ctr">
                    <a:lnL w="12700" cap="flat" cmpd="sng" algn="ctr">
                      <a:solidFill>
                        <a:srgbClr val="000066"/>
                      </a:solidFill>
                      <a:prstDash val="solid"/>
                      <a:round/>
                      <a:headEnd type="none" w="med" len="med"/>
                      <a:tailEnd type="none" w="med" len="med"/>
                    </a:lnL>
                    <a:lnR w="12700" cap="flat" cmpd="sng" algn="ctr">
                      <a:solidFill>
                        <a:srgbClr val="000066"/>
                      </a:solidFill>
                      <a:prstDash val="solid"/>
                      <a:round/>
                      <a:headEnd type="none" w="med" len="med"/>
                      <a:tailEnd type="none" w="med" len="med"/>
                    </a:lnR>
                    <a:lnT w="6350" cap="flat" cmpd="sng" algn="ctr">
                      <a:solidFill>
                        <a:srgbClr val="000066"/>
                      </a:solidFill>
                      <a:prstDash val="solid"/>
                      <a:round/>
                      <a:headEnd type="none" w="med" len="med"/>
                      <a:tailEnd type="none" w="med" len="med"/>
                    </a:lnT>
                    <a:lnB w="6350" cap="flat" cmpd="sng" algn="ctr">
                      <a:solidFill>
                        <a:srgbClr val="000066"/>
                      </a:solidFill>
                      <a:prstDash val="solid"/>
                      <a:round/>
                      <a:headEnd type="none" w="med" len="med"/>
                      <a:tailEnd type="none" w="med" len="med"/>
                    </a:lnB>
                  </a:tcPr>
                </a:tc>
              </a:tr>
              <a:tr h="450721">
                <a:tc>
                  <a:txBody>
                    <a:bodyPr/>
                    <a:lstStyle/>
                    <a:p>
                      <a:pPr algn="l" fontAlgn="ctr"/>
                      <a:r>
                        <a:rPr lang="en-US" sz="1400" b="0" i="0" u="none" strike="noStrike" dirty="0" err="1" smtClean="0">
                          <a:solidFill>
                            <a:schemeClr val="tx1"/>
                          </a:solidFill>
                          <a:latin typeface="Calibri" pitchFamily="34" charset="0"/>
                          <a:cs typeface="Calibri" pitchFamily="34" charset="0"/>
                        </a:rPr>
                        <a:t>Você</a:t>
                      </a:r>
                      <a:r>
                        <a:rPr lang="en-US" sz="1400" b="0" i="0" u="none" strike="noStrike" dirty="0" smtClean="0">
                          <a:solidFill>
                            <a:schemeClr val="tx1"/>
                          </a:solidFill>
                          <a:latin typeface="Calibri" pitchFamily="34" charset="0"/>
                          <a:cs typeface="Calibri" pitchFamily="34" charset="0"/>
                        </a:rPr>
                        <a:t> tem </a:t>
                      </a:r>
                      <a:r>
                        <a:rPr lang="en-US" sz="1400" b="0" i="0" u="none" strike="noStrike" dirty="0" err="1" smtClean="0">
                          <a:solidFill>
                            <a:schemeClr val="tx1"/>
                          </a:solidFill>
                          <a:latin typeface="Calibri" pitchFamily="34" charset="0"/>
                          <a:cs typeface="Calibri" pitchFamily="34" charset="0"/>
                        </a:rPr>
                        <a:t>medições</a:t>
                      </a:r>
                      <a:r>
                        <a:rPr lang="en-US" sz="1400" b="0" i="0" u="none" strike="noStrike" dirty="0" smtClean="0">
                          <a:solidFill>
                            <a:schemeClr val="tx1"/>
                          </a:solidFill>
                          <a:latin typeface="Calibri" pitchFamily="34" charset="0"/>
                          <a:cs typeface="Calibri" pitchFamily="34" charset="0"/>
                        </a:rPr>
                        <a:t> </a:t>
                      </a:r>
                      <a:r>
                        <a:rPr lang="en-US" sz="1400" b="0" i="0" u="none" strike="noStrike" dirty="0" err="1" smtClean="0">
                          <a:solidFill>
                            <a:schemeClr val="tx1"/>
                          </a:solidFill>
                          <a:latin typeface="Calibri" pitchFamily="34" charset="0"/>
                          <a:cs typeface="Calibri" pitchFamily="34" charset="0"/>
                        </a:rPr>
                        <a:t>adequadas</a:t>
                      </a:r>
                      <a:r>
                        <a:rPr lang="en-US" sz="1400" b="0" i="0" u="none" strike="noStrike" dirty="0" smtClean="0">
                          <a:solidFill>
                            <a:schemeClr val="tx1"/>
                          </a:solidFill>
                          <a:latin typeface="Calibri" pitchFamily="34" charset="0"/>
                          <a:cs typeface="Calibri" pitchFamily="34" charset="0"/>
                        </a:rPr>
                        <a:t> </a:t>
                      </a:r>
                      <a:r>
                        <a:rPr lang="en-US" sz="1400" b="0" i="0" u="none" strike="noStrike" dirty="0" err="1" smtClean="0">
                          <a:solidFill>
                            <a:schemeClr val="tx1"/>
                          </a:solidFill>
                          <a:latin typeface="Calibri" pitchFamily="34" charset="0"/>
                          <a:cs typeface="Calibri" pitchFamily="34" charset="0"/>
                        </a:rPr>
                        <a:t>para</a:t>
                      </a:r>
                      <a:r>
                        <a:rPr lang="en-US" sz="1400" b="0" i="0" u="none" strike="noStrike" baseline="0" dirty="0" smtClean="0">
                          <a:solidFill>
                            <a:schemeClr val="tx1"/>
                          </a:solidFill>
                          <a:latin typeface="Calibri" pitchFamily="34" charset="0"/>
                          <a:cs typeface="Calibri" pitchFamily="34" charset="0"/>
                        </a:rPr>
                        <a:t> </a:t>
                      </a:r>
                      <a:r>
                        <a:rPr lang="en-US" sz="1400" b="0" i="0" u="none" strike="noStrike" baseline="0" dirty="0" err="1" smtClean="0">
                          <a:solidFill>
                            <a:schemeClr val="tx1"/>
                          </a:solidFill>
                          <a:latin typeface="Calibri" pitchFamily="34" charset="0"/>
                          <a:cs typeface="Calibri" pitchFamily="34" charset="0"/>
                        </a:rPr>
                        <a:t>monitorar</a:t>
                      </a:r>
                      <a:r>
                        <a:rPr lang="en-US" sz="1400" b="0" i="0" u="none" strike="noStrike" baseline="0" dirty="0" smtClean="0">
                          <a:solidFill>
                            <a:schemeClr val="tx1"/>
                          </a:solidFill>
                          <a:latin typeface="Calibri" pitchFamily="34" charset="0"/>
                          <a:cs typeface="Calibri" pitchFamily="34" charset="0"/>
                        </a:rPr>
                        <a:t> as </a:t>
                      </a:r>
                      <a:r>
                        <a:rPr lang="en-US" sz="1400" b="0" i="0" u="none" strike="noStrike" baseline="0" dirty="0" err="1" smtClean="0">
                          <a:solidFill>
                            <a:schemeClr val="tx1"/>
                          </a:solidFill>
                          <a:latin typeface="Calibri" pitchFamily="34" charset="0"/>
                          <a:cs typeface="Calibri" pitchFamily="34" charset="0"/>
                        </a:rPr>
                        <a:t>consequências</a:t>
                      </a:r>
                      <a:r>
                        <a:rPr lang="en-US" sz="1400" b="0" i="0" u="none" strike="noStrike" baseline="0" dirty="0" smtClean="0">
                          <a:solidFill>
                            <a:schemeClr val="tx1"/>
                          </a:solidFill>
                          <a:latin typeface="Calibri" pitchFamily="34" charset="0"/>
                          <a:cs typeface="Calibri" pitchFamily="34" charset="0"/>
                        </a:rPr>
                        <a:t> </a:t>
                      </a:r>
                      <a:r>
                        <a:rPr lang="en-US" sz="1400" b="0" i="0" u="none" strike="noStrike" baseline="0" dirty="0" err="1" smtClean="0">
                          <a:solidFill>
                            <a:schemeClr val="tx1"/>
                          </a:solidFill>
                          <a:latin typeface="Calibri" pitchFamily="34" charset="0"/>
                          <a:cs typeface="Calibri" pitchFamily="34" charset="0"/>
                        </a:rPr>
                        <a:t>dentro</a:t>
                      </a:r>
                      <a:r>
                        <a:rPr lang="en-US" sz="1400" b="0" i="0" u="none" strike="noStrike" baseline="0" dirty="0" smtClean="0">
                          <a:solidFill>
                            <a:schemeClr val="tx1"/>
                          </a:solidFill>
                          <a:latin typeface="Calibri" pitchFamily="34" charset="0"/>
                          <a:cs typeface="Calibri" pitchFamily="34" charset="0"/>
                        </a:rPr>
                        <a:t> da </a:t>
                      </a:r>
                      <a:r>
                        <a:rPr lang="en-US" sz="1400" b="0" i="0" u="none" strike="noStrike" baseline="0" dirty="0" err="1" smtClean="0">
                          <a:solidFill>
                            <a:schemeClr val="tx1"/>
                          </a:solidFill>
                          <a:latin typeface="Calibri" pitchFamily="34" charset="0"/>
                          <a:cs typeface="Calibri" pitchFamily="34" charset="0"/>
                        </a:rPr>
                        <a:t>bacia</a:t>
                      </a:r>
                      <a:r>
                        <a:rPr lang="en-US" sz="1400" b="0" i="0" u="none" strike="noStrike" baseline="0" dirty="0" smtClean="0">
                          <a:solidFill>
                            <a:schemeClr val="tx1"/>
                          </a:solidFill>
                          <a:latin typeface="Calibri" pitchFamily="34" charset="0"/>
                          <a:cs typeface="Calibri" pitchFamily="34" charset="0"/>
                        </a:rPr>
                        <a:t> e </a:t>
                      </a:r>
                      <a:r>
                        <a:rPr lang="en-US" sz="1400" b="0" i="0" u="none" strike="noStrike" baseline="0" dirty="0" err="1" smtClean="0">
                          <a:solidFill>
                            <a:schemeClr val="tx1"/>
                          </a:solidFill>
                          <a:latin typeface="Calibri" pitchFamily="34" charset="0"/>
                          <a:cs typeface="Calibri" pitchFamily="34" charset="0"/>
                        </a:rPr>
                        <a:t>apoiar</a:t>
                      </a:r>
                      <a:r>
                        <a:rPr lang="en-US" sz="1400" b="0" i="0" u="none" strike="noStrike" baseline="0" dirty="0" smtClean="0">
                          <a:solidFill>
                            <a:schemeClr val="tx1"/>
                          </a:solidFill>
                          <a:latin typeface="Calibri" pitchFamily="34" charset="0"/>
                          <a:cs typeface="Calibri" pitchFamily="34" charset="0"/>
                        </a:rPr>
                        <a:t> </a:t>
                      </a:r>
                      <a:r>
                        <a:rPr lang="en-US" sz="1400" b="0" i="0" u="none" strike="noStrike" baseline="0" dirty="0" err="1" smtClean="0">
                          <a:solidFill>
                            <a:schemeClr val="tx1"/>
                          </a:solidFill>
                          <a:latin typeface="Calibri" pitchFamily="34" charset="0"/>
                          <a:cs typeface="Calibri" pitchFamily="34" charset="0"/>
                        </a:rPr>
                        <a:t>planejamento</a:t>
                      </a:r>
                      <a:r>
                        <a:rPr lang="en-US" sz="1400" b="0" i="0" u="none" strike="noStrike" baseline="0" dirty="0" smtClean="0">
                          <a:solidFill>
                            <a:schemeClr val="tx1"/>
                          </a:solidFill>
                          <a:latin typeface="Calibri" pitchFamily="34" charset="0"/>
                          <a:cs typeface="Calibri" pitchFamily="34" charset="0"/>
                        </a:rPr>
                        <a:t> de </a:t>
                      </a:r>
                      <a:r>
                        <a:rPr lang="en-US" sz="1400" b="0" i="0" u="none" strike="noStrike" baseline="0" dirty="0" err="1" smtClean="0">
                          <a:solidFill>
                            <a:schemeClr val="tx1"/>
                          </a:solidFill>
                          <a:latin typeface="Calibri" pitchFamily="34" charset="0"/>
                          <a:cs typeface="Calibri" pitchFamily="34" charset="0"/>
                        </a:rPr>
                        <a:t>avaliação</a:t>
                      </a:r>
                      <a:r>
                        <a:rPr lang="en-US" sz="1400" b="0" i="0" u="none" strike="noStrike" baseline="0" dirty="0" smtClean="0">
                          <a:solidFill>
                            <a:schemeClr val="tx1"/>
                          </a:solidFill>
                          <a:latin typeface="Calibri" pitchFamily="34" charset="0"/>
                          <a:cs typeface="Calibri" pitchFamily="34" charset="0"/>
                        </a:rPr>
                        <a:t> de </a:t>
                      </a:r>
                      <a:r>
                        <a:rPr lang="en-US" sz="1400" b="0" i="0" u="none" strike="noStrike" baseline="0" dirty="0" err="1" smtClean="0">
                          <a:solidFill>
                            <a:schemeClr val="tx1"/>
                          </a:solidFill>
                          <a:latin typeface="Calibri" pitchFamily="34" charset="0"/>
                          <a:cs typeface="Calibri" pitchFamily="34" charset="0"/>
                        </a:rPr>
                        <a:t>emergência</a:t>
                      </a:r>
                      <a:r>
                        <a:rPr lang="en-US" sz="1400" b="0" i="0" u="none" strike="noStrike" dirty="0" smtClean="0">
                          <a:solidFill>
                            <a:schemeClr val="tx1"/>
                          </a:solidFill>
                          <a:latin typeface="Calibri" pitchFamily="34" charset="0"/>
                          <a:cs typeface="Calibri" pitchFamily="34" charset="0"/>
                        </a:rPr>
                        <a:t>?</a:t>
                      </a:r>
                      <a:endParaRPr lang="en-US" sz="1400" b="0" i="0" u="none" strike="noStrike" dirty="0">
                        <a:solidFill>
                          <a:schemeClr val="tx1"/>
                        </a:solidFill>
                        <a:latin typeface="Calibri" pitchFamily="34" charset="0"/>
                        <a:cs typeface="Calibri" pitchFamily="34" charset="0"/>
                      </a:endParaRPr>
                    </a:p>
                  </a:txBody>
                  <a:tcPr marR="7234" marT="7234" marB="0" anchor="ctr">
                    <a:lnL w="12700" cap="flat" cmpd="sng" algn="ctr">
                      <a:solidFill>
                        <a:srgbClr val="000066"/>
                      </a:solidFill>
                      <a:prstDash val="solid"/>
                      <a:round/>
                      <a:headEnd type="none" w="med" len="med"/>
                      <a:tailEnd type="none" w="med" len="med"/>
                    </a:lnL>
                    <a:lnR w="12700" cap="flat" cmpd="sng" algn="ctr">
                      <a:solidFill>
                        <a:srgbClr val="000066"/>
                      </a:solidFill>
                      <a:prstDash val="solid"/>
                      <a:round/>
                      <a:headEnd type="none" w="med" len="med"/>
                      <a:tailEnd type="none" w="med" len="med"/>
                    </a:lnR>
                    <a:lnT w="6350" cap="flat" cmpd="sng" algn="ctr">
                      <a:solidFill>
                        <a:srgbClr val="000066"/>
                      </a:solidFill>
                      <a:prstDash val="solid"/>
                      <a:round/>
                      <a:headEnd type="none" w="med" len="med"/>
                      <a:tailEnd type="none" w="med" len="med"/>
                    </a:lnT>
                    <a:lnB w="6350" cap="flat" cmpd="sng" algn="ctr">
                      <a:solidFill>
                        <a:srgbClr val="000066"/>
                      </a:solidFill>
                      <a:prstDash val="solid"/>
                      <a:round/>
                      <a:headEnd type="none" w="med" len="med"/>
                      <a:tailEnd type="none" w="med" len="med"/>
                    </a:lnB>
                  </a:tcPr>
                </a:tc>
                <a:tc>
                  <a:txBody>
                    <a:bodyPr/>
                    <a:lstStyle/>
                    <a:p>
                      <a:pPr algn="ctr" fontAlgn="ctr"/>
                      <a:r>
                        <a:rPr lang="en-US" sz="1400" b="0" i="0" u="none" strike="noStrike" dirty="0">
                          <a:solidFill>
                            <a:schemeClr val="tx1"/>
                          </a:solidFill>
                          <a:latin typeface="Calibri"/>
                        </a:rPr>
                        <a:t>1</a:t>
                      </a:r>
                    </a:p>
                  </a:txBody>
                  <a:tcPr marL="7234" marR="7234" marT="7234" marB="0" anchor="ctr">
                    <a:lnL w="12700" cap="flat" cmpd="sng" algn="ctr">
                      <a:solidFill>
                        <a:srgbClr val="000066"/>
                      </a:solidFill>
                      <a:prstDash val="solid"/>
                      <a:round/>
                      <a:headEnd type="none" w="med" len="med"/>
                      <a:tailEnd type="none" w="med" len="med"/>
                    </a:lnL>
                    <a:lnR w="12700" cap="flat" cmpd="sng" algn="ctr">
                      <a:solidFill>
                        <a:srgbClr val="000066"/>
                      </a:solidFill>
                      <a:prstDash val="solid"/>
                      <a:round/>
                      <a:headEnd type="none" w="med" len="med"/>
                      <a:tailEnd type="none" w="med" len="med"/>
                    </a:lnR>
                    <a:lnT w="6350" cap="flat" cmpd="sng" algn="ctr">
                      <a:solidFill>
                        <a:srgbClr val="000066"/>
                      </a:solidFill>
                      <a:prstDash val="solid"/>
                      <a:round/>
                      <a:headEnd type="none" w="med" len="med"/>
                      <a:tailEnd type="none" w="med" len="med"/>
                    </a:lnT>
                    <a:lnB w="6350" cap="flat" cmpd="sng" algn="ctr">
                      <a:solidFill>
                        <a:srgbClr val="000066"/>
                      </a:solidFill>
                      <a:prstDash val="solid"/>
                      <a:round/>
                      <a:headEnd type="none" w="med" len="med"/>
                      <a:tailEnd type="none" w="med" len="med"/>
                    </a:lnB>
                  </a:tcPr>
                </a:tc>
              </a:tr>
            </a:tbl>
          </a:graphicData>
        </a:graphic>
      </p:graphicFrame>
    </p:spTree>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1794380263"/>
              </p:ext>
            </p:extLst>
          </p:nvPr>
        </p:nvGraphicFramePr>
        <p:xfrm>
          <a:off x="1066800" y="304800"/>
          <a:ext cx="6629400" cy="1717560"/>
        </p:xfrm>
        <a:graphic>
          <a:graphicData uri="http://schemas.openxmlformats.org/drawingml/2006/table">
            <a:tbl>
              <a:tblPr/>
              <a:tblGrid>
                <a:gridCol w="6178350"/>
                <a:gridCol w="451050"/>
              </a:tblGrid>
              <a:tr h="262240">
                <a:tc>
                  <a:txBody>
                    <a:bodyPr/>
                    <a:lstStyle/>
                    <a:p>
                      <a:pPr algn="l" fontAlgn="ctr"/>
                      <a:r>
                        <a:rPr lang="en-US" sz="1400" b="1" i="0" u="none" strike="noStrike" dirty="0" err="1" smtClean="0">
                          <a:solidFill>
                            <a:srgbClr val="000000"/>
                          </a:solidFill>
                          <a:latin typeface="Calibri"/>
                        </a:rPr>
                        <a:t>Preparo</a:t>
                      </a:r>
                      <a:r>
                        <a:rPr lang="en-US" sz="1400" b="1" i="0" u="none" strike="noStrike" baseline="0" dirty="0" smtClean="0">
                          <a:solidFill>
                            <a:srgbClr val="000000"/>
                          </a:solidFill>
                          <a:latin typeface="Calibri"/>
                        </a:rPr>
                        <a:t> de </a:t>
                      </a:r>
                      <a:r>
                        <a:rPr lang="en-US" sz="1400" b="1" i="0" u="none" strike="noStrike" baseline="0" dirty="0" err="1" smtClean="0">
                          <a:solidFill>
                            <a:srgbClr val="000000"/>
                          </a:solidFill>
                          <a:latin typeface="Calibri"/>
                        </a:rPr>
                        <a:t>Resposta</a:t>
                      </a:r>
                      <a:r>
                        <a:rPr lang="en-US" sz="1400" b="1" i="0" u="none" strike="noStrike" baseline="0" dirty="0" smtClean="0">
                          <a:solidFill>
                            <a:srgbClr val="000000"/>
                          </a:solidFill>
                          <a:latin typeface="Calibri"/>
                        </a:rPr>
                        <a:t> de </a:t>
                      </a:r>
                      <a:r>
                        <a:rPr lang="en-US" sz="1400" b="1" i="0" u="none" strike="noStrike" baseline="0" dirty="0" err="1" smtClean="0">
                          <a:solidFill>
                            <a:srgbClr val="000000"/>
                          </a:solidFill>
                          <a:latin typeface="Calibri"/>
                        </a:rPr>
                        <a:t>Projeto</a:t>
                      </a:r>
                      <a:r>
                        <a:rPr lang="en-US" sz="1400" b="1" i="0" u="none" strike="noStrike" dirty="0" smtClean="0">
                          <a:solidFill>
                            <a:srgbClr val="000000"/>
                          </a:solidFill>
                          <a:latin typeface="Calibri"/>
                        </a:rPr>
                        <a:t> – </a:t>
                      </a:r>
                      <a:r>
                        <a:rPr lang="en-US" sz="1400" b="1" i="0" u="none" strike="noStrike" dirty="0" err="1" smtClean="0">
                          <a:solidFill>
                            <a:srgbClr val="000000"/>
                          </a:solidFill>
                          <a:latin typeface="Calibri"/>
                        </a:rPr>
                        <a:t>Pontuação</a:t>
                      </a:r>
                      <a:r>
                        <a:rPr lang="en-US" sz="1400" b="1" i="0" u="none" strike="noStrike" baseline="0" dirty="0" smtClean="0">
                          <a:solidFill>
                            <a:srgbClr val="000000"/>
                          </a:solidFill>
                          <a:latin typeface="Calibri"/>
                        </a:rPr>
                        <a:t> </a:t>
                      </a:r>
                      <a:r>
                        <a:rPr lang="en-US" sz="1400" b="1" i="0" u="none" strike="noStrike" baseline="0" dirty="0" err="1" smtClean="0">
                          <a:solidFill>
                            <a:srgbClr val="000000"/>
                          </a:solidFill>
                          <a:latin typeface="Calibri"/>
                        </a:rPr>
                        <a:t>Máxima</a:t>
                      </a:r>
                      <a:r>
                        <a:rPr lang="en-US" sz="1400" b="1" i="0" u="none" strike="noStrike" dirty="0" smtClean="0">
                          <a:solidFill>
                            <a:srgbClr val="000000"/>
                          </a:solidFill>
                          <a:latin typeface="Calibri"/>
                        </a:rPr>
                        <a:t>: </a:t>
                      </a:r>
                      <a:r>
                        <a:rPr lang="en-US" sz="1400" b="1" i="0" u="none" strike="noStrike" dirty="0">
                          <a:solidFill>
                            <a:srgbClr val="000000"/>
                          </a:solidFill>
                          <a:latin typeface="Calibri"/>
                        </a:rPr>
                        <a:t>10</a:t>
                      </a:r>
                    </a:p>
                  </a:txBody>
                  <a:tcPr marR="7234" marT="7234" marB="0" anchor="ctr">
                    <a:lnL w="12700" cap="flat" cmpd="sng" algn="ctr">
                      <a:solidFill>
                        <a:srgbClr val="000066"/>
                      </a:solidFill>
                      <a:prstDash val="solid"/>
                      <a:round/>
                      <a:headEnd type="none" w="med" len="med"/>
                      <a:tailEnd type="none" w="med" len="med"/>
                    </a:lnL>
                    <a:lnR w="12700" cap="flat" cmpd="sng" algn="ctr">
                      <a:solidFill>
                        <a:srgbClr val="000066"/>
                      </a:solidFill>
                      <a:prstDash val="solid"/>
                      <a:round/>
                      <a:headEnd type="none" w="med" len="med"/>
                      <a:tailEnd type="none" w="med" len="med"/>
                    </a:lnR>
                    <a:lnT w="12700" cap="flat" cmpd="sng" algn="ctr">
                      <a:solidFill>
                        <a:srgbClr val="000066"/>
                      </a:solidFill>
                      <a:prstDash val="solid"/>
                      <a:round/>
                      <a:headEnd type="none" w="med" len="med"/>
                      <a:tailEnd type="none" w="med" len="med"/>
                    </a:lnT>
                    <a:lnB w="12700" cap="flat" cmpd="sng" algn="ctr">
                      <a:solidFill>
                        <a:srgbClr val="000066"/>
                      </a:solidFill>
                      <a:prstDash val="solid"/>
                      <a:round/>
                      <a:headEnd type="none" w="med" len="med"/>
                      <a:tailEnd type="none" w="med" len="med"/>
                    </a:lnB>
                    <a:solidFill>
                      <a:srgbClr val="F2DDDC"/>
                    </a:solidFill>
                  </a:tcPr>
                </a:tc>
                <a:tc>
                  <a:txBody>
                    <a:bodyPr/>
                    <a:lstStyle/>
                    <a:p>
                      <a:pPr algn="ctr" fontAlgn="ctr"/>
                      <a:r>
                        <a:rPr lang="en-US" sz="1400" b="1" i="0" u="none" strike="noStrike" dirty="0">
                          <a:solidFill>
                            <a:srgbClr val="000000"/>
                          </a:solidFill>
                          <a:latin typeface="Calibri"/>
                        </a:rPr>
                        <a:t> </a:t>
                      </a:r>
                    </a:p>
                  </a:txBody>
                  <a:tcPr marL="7234" marR="7234" marT="7234" marB="0" anchor="ctr">
                    <a:lnL w="12700" cap="flat" cmpd="sng" algn="ctr">
                      <a:solidFill>
                        <a:srgbClr val="000066"/>
                      </a:solidFill>
                      <a:prstDash val="solid"/>
                      <a:round/>
                      <a:headEnd type="none" w="med" len="med"/>
                      <a:tailEnd type="none" w="med" len="med"/>
                    </a:lnL>
                    <a:lnR w="12700" cap="flat" cmpd="sng" algn="ctr">
                      <a:solidFill>
                        <a:srgbClr val="000066"/>
                      </a:solidFill>
                      <a:prstDash val="solid"/>
                      <a:round/>
                      <a:headEnd type="none" w="med" len="med"/>
                      <a:tailEnd type="none" w="med" len="med"/>
                    </a:lnR>
                    <a:lnT w="12700" cap="flat" cmpd="sng" algn="ctr">
                      <a:solidFill>
                        <a:srgbClr val="000066"/>
                      </a:solidFill>
                      <a:prstDash val="solid"/>
                      <a:round/>
                      <a:headEnd type="none" w="med" len="med"/>
                      <a:tailEnd type="none" w="med" len="med"/>
                    </a:lnT>
                    <a:lnB w="12700" cap="flat" cmpd="sng" algn="ctr">
                      <a:solidFill>
                        <a:srgbClr val="000066"/>
                      </a:solidFill>
                      <a:prstDash val="solid"/>
                      <a:round/>
                      <a:headEnd type="none" w="med" len="med"/>
                      <a:tailEnd type="none" w="med" len="med"/>
                    </a:lnB>
                    <a:solidFill>
                      <a:srgbClr val="F2DDDC"/>
                    </a:solidFill>
                  </a:tcPr>
                </a:tc>
              </a:tr>
              <a:tr h="423560">
                <a:tc>
                  <a:txBody>
                    <a:bodyPr/>
                    <a:lstStyle/>
                    <a:p>
                      <a:pPr algn="l" fontAlgn="ctr"/>
                      <a:r>
                        <a:rPr lang="en-US" sz="1400" b="0" i="0" u="none" strike="noStrike" dirty="0" smtClean="0">
                          <a:solidFill>
                            <a:srgbClr val="000000"/>
                          </a:solidFill>
                          <a:latin typeface="Calibri"/>
                        </a:rPr>
                        <a:t>O</a:t>
                      </a:r>
                      <a:r>
                        <a:rPr lang="en-US" sz="1400" b="0" i="0" u="none" strike="noStrike" baseline="0" dirty="0" smtClean="0">
                          <a:solidFill>
                            <a:srgbClr val="000000"/>
                          </a:solidFill>
                          <a:latin typeface="Calibri"/>
                        </a:rPr>
                        <a:t> </a:t>
                      </a:r>
                      <a:r>
                        <a:rPr lang="en-US" sz="1400" b="0" i="0" u="none" strike="noStrike" baseline="0" dirty="0" err="1" smtClean="0">
                          <a:solidFill>
                            <a:srgbClr val="000000"/>
                          </a:solidFill>
                          <a:latin typeface="Calibri"/>
                        </a:rPr>
                        <a:t>plano</a:t>
                      </a:r>
                      <a:r>
                        <a:rPr lang="en-US" sz="1400" b="0" i="0" u="none" strike="noStrike" baseline="0" dirty="0" smtClean="0">
                          <a:solidFill>
                            <a:srgbClr val="000000"/>
                          </a:solidFill>
                          <a:latin typeface="Calibri"/>
                        </a:rPr>
                        <a:t> de </a:t>
                      </a:r>
                      <a:r>
                        <a:rPr lang="en-US" sz="1400" b="0" i="0" u="none" strike="noStrike" baseline="0" dirty="0" err="1" smtClean="0">
                          <a:solidFill>
                            <a:srgbClr val="000000"/>
                          </a:solidFill>
                          <a:latin typeface="Calibri"/>
                        </a:rPr>
                        <a:t>controle</a:t>
                      </a:r>
                      <a:r>
                        <a:rPr lang="en-US" sz="1400" b="0" i="0" u="none" strike="noStrike" baseline="0" dirty="0" smtClean="0">
                          <a:solidFill>
                            <a:srgbClr val="000000"/>
                          </a:solidFill>
                          <a:latin typeface="Calibri"/>
                        </a:rPr>
                        <a:t> da </a:t>
                      </a:r>
                      <a:r>
                        <a:rPr lang="en-US" sz="1400" b="0" i="0" u="none" strike="noStrike" baseline="0" dirty="0" err="1" smtClean="0">
                          <a:solidFill>
                            <a:srgbClr val="000000"/>
                          </a:solidFill>
                          <a:latin typeface="Calibri"/>
                        </a:rPr>
                        <a:t>água</a:t>
                      </a:r>
                      <a:r>
                        <a:rPr lang="en-US" sz="1400" b="0" i="0" u="none" strike="noStrike" baseline="0" dirty="0" smtClean="0">
                          <a:solidFill>
                            <a:srgbClr val="000000"/>
                          </a:solidFill>
                          <a:latin typeface="Calibri"/>
                        </a:rPr>
                        <a:t> </a:t>
                      </a:r>
                      <a:r>
                        <a:rPr lang="en-US" sz="1400" b="0" i="0" u="none" strike="noStrike" baseline="0" dirty="0" err="1" smtClean="0">
                          <a:solidFill>
                            <a:srgbClr val="000000"/>
                          </a:solidFill>
                          <a:latin typeface="Calibri"/>
                        </a:rPr>
                        <a:t>reflete</a:t>
                      </a:r>
                      <a:r>
                        <a:rPr lang="en-US" sz="1400" b="0" i="0" u="none" strike="noStrike" baseline="0" dirty="0" smtClean="0">
                          <a:solidFill>
                            <a:srgbClr val="000000"/>
                          </a:solidFill>
                          <a:latin typeface="Calibri"/>
                        </a:rPr>
                        <a:t> </a:t>
                      </a:r>
                      <a:r>
                        <a:rPr lang="en-US" sz="1400" b="0" i="0" u="none" strike="noStrike" baseline="0" dirty="0" err="1" smtClean="0">
                          <a:solidFill>
                            <a:srgbClr val="000000"/>
                          </a:solidFill>
                          <a:latin typeface="Calibri"/>
                        </a:rPr>
                        <a:t>procedimento</a:t>
                      </a:r>
                      <a:r>
                        <a:rPr lang="en-US" sz="1400" b="0" i="0" u="none" strike="noStrike" baseline="0" dirty="0" smtClean="0">
                          <a:solidFill>
                            <a:srgbClr val="000000"/>
                          </a:solidFill>
                          <a:latin typeface="Calibri"/>
                        </a:rPr>
                        <a:t> </a:t>
                      </a:r>
                      <a:r>
                        <a:rPr lang="en-US" sz="1400" b="0" i="0" u="none" strike="noStrike" baseline="0" dirty="0" err="1" smtClean="0">
                          <a:solidFill>
                            <a:srgbClr val="000000"/>
                          </a:solidFill>
                          <a:latin typeface="Calibri"/>
                        </a:rPr>
                        <a:t>operacional</a:t>
                      </a:r>
                      <a:r>
                        <a:rPr lang="en-US" sz="1400" b="0" i="0" u="none" strike="noStrike" baseline="0" dirty="0" smtClean="0">
                          <a:solidFill>
                            <a:srgbClr val="000000"/>
                          </a:solidFill>
                          <a:latin typeface="Calibri"/>
                        </a:rPr>
                        <a:t> </a:t>
                      </a:r>
                      <a:r>
                        <a:rPr lang="en-US" sz="1400" b="0" i="0" u="none" strike="noStrike" baseline="0" dirty="0" err="1" smtClean="0">
                          <a:solidFill>
                            <a:srgbClr val="000000"/>
                          </a:solidFill>
                          <a:latin typeface="Calibri"/>
                        </a:rPr>
                        <a:t>atual</a:t>
                      </a:r>
                      <a:r>
                        <a:rPr lang="en-US" sz="1400" b="0" i="0" u="none" strike="noStrike" baseline="0" dirty="0" smtClean="0">
                          <a:solidFill>
                            <a:srgbClr val="000000"/>
                          </a:solidFill>
                          <a:latin typeface="Calibri"/>
                        </a:rPr>
                        <a:t> </a:t>
                      </a:r>
                      <a:r>
                        <a:rPr lang="en-US" sz="1400" b="0" i="0" u="none" strike="noStrike" baseline="0" dirty="0" err="1" smtClean="0">
                          <a:solidFill>
                            <a:srgbClr val="000000"/>
                          </a:solidFill>
                          <a:latin typeface="Calibri"/>
                        </a:rPr>
                        <a:t>para</a:t>
                      </a:r>
                      <a:r>
                        <a:rPr lang="en-US" sz="1400" b="0" i="0" u="none" strike="noStrike" baseline="0" dirty="0" smtClean="0">
                          <a:solidFill>
                            <a:srgbClr val="000000"/>
                          </a:solidFill>
                          <a:latin typeface="Calibri"/>
                        </a:rPr>
                        <a:t> o </a:t>
                      </a:r>
                      <a:r>
                        <a:rPr lang="en-US" sz="1400" b="0" i="0" u="none" strike="noStrike" baseline="0" dirty="0" err="1" smtClean="0">
                          <a:solidFill>
                            <a:srgbClr val="000000"/>
                          </a:solidFill>
                          <a:latin typeface="Calibri"/>
                        </a:rPr>
                        <a:t>projeto</a:t>
                      </a:r>
                      <a:r>
                        <a:rPr lang="en-US" sz="1400" b="0" i="0" u="none" strike="noStrike" dirty="0" smtClean="0">
                          <a:solidFill>
                            <a:srgbClr val="000000"/>
                          </a:solidFill>
                          <a:latin typeface="Calibri"/>
                        </a:rPr>
                        <a:t>?</a:t>
                      </a:r>
                      <a:endParaRPr lang="en-US" sz="1400" b="0" i="0" u="none" strike="noStrike" dirty="0">
                        <a:solidFill>
                          <a:srgbClr val="000000"/>
                        </a:solidFill>
                        <a:latin typeface="Calibri"/>
                      </a:endParaRPr>
                    </a:p>
                  </a:txBody>
                  <a:tcPr marR="7234" marT="7234" marB="0" anchor="ctr">
                    <a:lnL w="12700" cap="flat" cmpd="sng" algn="ctr">
                      <a:solidFill>
                        <a:srgbClr val="000066"/>
                      </a:solidFill>
                      <a:prstDash val="solid"/>
                      <a:round/>
                      <a:headEnd type="none" w="med" len="med"/>
                      <a:tailEnd type="none" w="med" len="med"/>
                    </a:lnL>
                    <a:lnR w="12700" cap="flat" cmpd="sng" algn="ctr">
                      <a:solidFill>
                        <a:srgbClr val="000066"/>
                      </a:solidFill>
                      <a:prstDash val="solid"/>
                      <a:round/>
                      <a:headEnd type="none" w="med" len="med"/>
                      <a:tailEnd type="none" w="med" len="med"/>
                    </a:lnR>
                    <a:lnT w="12700" cap="flat" cmpd="sng" algn="ctr">
                      <a:solidFill>
                        <a:srgbClr val="000066"/>
                      </a:solidFill>
                      <a:prstDash val="solid"/>
                      <a:round/>
                      <a:headEnd type="none" w="med" len="med"/>
                      <a:tailEnd type="none" w="med" len="med"/>
                    </a:lnT>
                    <a:lnB w="6350" cap="flat" cmpd="sng" algn="ctr">
                      <a:solidFill>
                        <a:srgbClr val="000066"/>
                      </a:solidFill>
                      <a:prstDash val="solid"/>
                      <a:round/>
                      <a:headEnd type="none" w="med" len="med"/>
                      <a:tailEnd type="none" w="med" len="med"/>
                    </a:lnB>
                  </a:tcPr>
                </a:tc>
                <a:tc>
                  <a:txBody>
                    <a:bodyPr/>
                    <a:lstStyle/>
                    <a:p>
                      <a:pPr algn="ctr" fontAlgn="ctr"/>
                      <a:r>
                        <a:rPr lang="en-US" sz="1400" b="0" i="0" u="none" strike="noStrike" dirty="0">
                          <a:solidFill>
                            <a:srgbClr val="000000"/>
                          </a:solidFill>
                          <a:latin typeface="Calibri"/>
                        </a:rPr>
                        <a:t>2</a:t>
                      </a:r>
                    </a:p>
                  </a:txBody>
                  <a:tcPr marL="7234" marR="7234" marT="7234" marB="0" anchor="ctr">
                    <a:lnL w="12700" cap="flat" cmpd="sng" algn="ctr">
                      <a:solidFill>
                        <a:srgbClr val="000066"/>
                      </a:solidFill>
                      <a:prstDash val="solid"/>
                      <a:round/>
                      <a:headEnd type="none" w="med" len="med"/>
                      <a:tailEnd type="none" w="med" len="med"/>
                    </a:lnL>
                    <a:lnR w="12700" cap="flat" cmpd="sng" algn="ctr">
                      <a:solidFill>
                        <a:srgbClr val="000066"/>
                      </a:solidFill>
                      <a:prstDash val="solid"/>
                      <a:round/>
                      <a:headEnd type="none" w="med" len="med"/>
                      <a:tailEnd type="none" w="med" len="med"/>
                    </a:lnR>
                    <a:lnT w="12700" cap="flat" cmpd="sng" algn="ctr">
                      <a:solidFill>
                        <a:srgbClr val="000066"/>
                      </a:solidFill>
                      <a:prstDash val="solid"/>
                      <a:round/>
                      <a:headEnd type="none" w="med" len="med"/>
                      <a:tailEnd type="none" w="med" len="med"/>
                    </a:lnT>
                    <a:lnB w="6350" cap="flat" cmpd="sng" algn="ctr">
                      <a:solidFill>
                        <a:srgbClr val="000066"/>
                      </a:solidFill>
                      <a:prstDash val="solid"/>
                      <a:round/>
                      <a:headEnd type="none" w="med" len="med"/>
                      <a:tailEnd type="none" w="med" len="med"/>
                    </a:lnB>
                  </a:tcPr>
                </a:tc>
              </a:tr>
              <a:tr h="515880">
                <a:tc>
                  <a:txBody>
                    <a:bodyPr/>
                    <a:lstStyle/>
                    <a:p>
                      <a:pPr algn="l" fontAlgn="ctr"/>
                      <a:r>
                        <a:rPr lang="en-US" sz="1400" b="0" i="0" u="none" strike="noStrike" dirty="0" err="1" smtClean="0">
                          <a:solidFill>
                            <a:srgbClr val="000000"/>
                          </a:solidFill>
                          <a:latin typeface="Calibri"/>
                        </a:rPr>
                        <a:t>Os</a:t>
                      </a:r>
                      <a:r>
                        <a:rPr lang="en-US" sz="1400" b="0" i="0" u="none" strike="noStrike" dirty="0" smtClean="0">
                          <a:solidFill>
                            <a:srgbClr val="000000"/>
                          </a:solidFill>
                          <a:latin typeface="Calibri"/>
                        </a:rPr>
                        <a:t> </a:t>
                      </a:r>
                      <a:r>
                        <a:rPr lang="en-US" sz="1400" b="0" i="0" u="none" strike="noStrike" dirty="0" err="1" smtClean="0">
                          <a:solidFill>
                            <a:srgbClr val="000000"/>
                          </a:solidFill>
                          <a:latin typeface="Calibri"/>
                        </a:rPr>
                        <a:t>relatórios</a:t>
                      </a:r>
                      <a:r>
                        <a:rPr lang="en-US" sz="1400" b="0" i="0" u="none" strike="noStrike" dirty="0" smtClean="0">
                          <a:solidFill>
                            <a:srgbClr val="000000"/>
                          </a:solidFill>
                          <a:latin typeface="Calibri"/>
                        </a:rPr>
                        <a:t> as-built  e </a:t>
                      </a:r>
                      <a:r>
                        <a:rPr lang="en-US" sz="1400" b="0" i="0" u="none" strike="noStrike" dirty="0" err="1" smtClean="0">
                          <a:solidFill>
                            <a:srgbClr val="000000"/>
                          </a:solidFill>
                          <a:latin typeface="Calibri"/>
                        </a:rPr>
                        <a:t>todos</a:t>
                      </a:r>
                      <a:r>
                        <a:rPr lang="en-US" sz="1400" b="0" i="0" u="none" strike="noStrike" baseline="0" dirty="0" smtClean="0">
                          <a:solidFill>
                            <a:srgbClr val="000000"/>
                          </a:solidFill>
                          <a:latin typeface="Calibri"/>
                        </a:rPr>
                        <a:t> </a:t>
                      </a:r>
                      <a:r>
                        <a:rPr lang="en-US" sz="1400" b="0" i="0" u="none" strike="noStrike" baseline="0" dirty="0" err="1" smtClean="0">
                          <a:solidFill>
                            <a:srgbClr val="000000"/>
                          </a:solidFill>
                          <a:latin typeface="Calibri"/>
                        </a:rPr>
                        <a:t>os</a:t>
                      </a:r>
                      <a:r>
                        <a:rPr lang="en-US" sz="1400" b="0" i="0" u="none" strike="noStrike" baseline="0" dirty="0" smtClean="0">
                          <a:solidFill>
                            <a:srgbClr val="000000"/>
                          </a:solidFill>
                          <a:latin typeface="Calibri"/>
                        </a:rPr>
                        <a:t> dados de </a:t>
                      </a:r>
                      <a:r>
                        <a:rPr lang="en-US" sz="1400" b="0" i="0" u="none" strike="noStrike" baseline="0" dirty="0" err="1" smtClean="0">
                          <a:solidFill>
                            <a:srgbClr val="000000"/>
                          </a:solidFill>
                          <a:latin typeface="Calibri"/>
                        </a:rPr>
                        <a:t>engenharia</a:t>
                      </a:r>
                      <a:r>
                        <a:rPr lang="en-US" sz="1400" b="0" i="0" u="none" strike="noStrike" baseline="0" dirty="0" smtClean="0">
                          <a:solidFill>
                            <a:srgbClr val="000000"/>
                          </a:solidFill>
                          <a:latin typeface="Calibri"/>
                        </a:rPr>
                        <a:t> </a:t>
                      </a:r>
                      <a:r>
                        <a:rPr lang="en-US" sz="1400" b="0" i="0" u="none" strike="noStrike" baseline="0" dirty="0" err="1" smtClean="0">
                          <a:solidFill>
                            <a:srgbClr val="000000"/>
                          </a:solidFill>
                          <a:latin typeface="Calibri"/>
                        </a:rPr>
                        <a:t>como</a:t>
                      </a:r>
                      <a:r>
                        <a:rPr lang="en-US" sz="1400" b="0" i="0" u="none" strike="noStrike" baseline="0" dirty="0" smtClean="0">
                          <a:solidFill>
                            <a:srgbClr val="000000"/>
                          </a:solidFill>
                          <a:latin typeface="Calibri"/>
                        </a:rPr>
                        <a:t> </a:t>
                      </a:r>
                      <a:r>
                        <a:rPr lang="en-US" sz="1400" b="0" i="0" u="none" strike="noStrike" baseline="0" dirty="0" err="1" smtClean="0">
                          <a:solidFill>
                            <a:srgbClr val="000000"/>
                          </a:solidFill>
                          <a:latin typeface="Calibri"/>
                        </a:rPr>
                        <a:t>requerido</a:t>
                      </a:r>
                      <a:r>
                        <a:rPr lang="en-US" sz="1400" b="0" i="0" u="none" strike="noStrike" baseline="0" dirty="0" smtClean="0">
                          <a:solidFill>
                            <a:srgbClr val="000000"/>
                          </a:solidFill>
                          <a:latin typeface="Calibri"/>
                        </a:rPr>
                        <a:t> </a:t>
                      </a:r>
                      <a:r>
                        <a:rPr lang="en-US" sz="1400" b="0" i="0" u="none" strike="noStrike" baseline="0" dirty="0" err="1" smtClean="0">
                          <a:solidFill>
                            <a:srgbClr val="000000"/>
                          </a:solidFill>
                          <a:latin typeface="Calibri"/>
                        </a:rPr>
                        <a:t>pelo</a:t>
                      </a:r>
                      <a:r>
                        <a:rPr lang="en-US" sz="1400" b="0" i="0" u="none" strike="noStrike" dirty="0" smtClean="0">
                          <a:solidFill>
                            <a:srgbClr val="000000"/>
                          </a:solidFill>
                          <a:latin typeface="Calibri"/>
                        </a:rPr>
                        <a:t> </a:t>
                      </a:r>
                      <a:r>
                        <a:rPr lang="en-US" sz="1400" b="0" i="0" u="none" strike="noStrike" dirty="0">
                          <a:solidFill>
                            <a:srgbClr val="000000"/>
                          </a:solidFill>
                          <a:latin typeface="Calibri"/>
                        </a:rPr>
                        <a:t>ER </a:t>
                      </a:r>
                      <a:r>
                        <a:rPr lang="en-US" sz="1400" b="0" i="0" u="none" strike="noStrike" dirty="0" smtClean="0">
                          <a:solidFill>
                            <a:srgbClr val="000000"/>
                          </a:solidFill>
                          <a:latin typeface="Calibri"/>
                        </a:rPr>
                        <a:t>1110-2-1156</a:t>
                      </a:r>
                      <a:r>
                        <a:rPr lang="en-US" sz="1400" b="0" i="0" u="none" strike="noStrike" baseline="0" dirty="0" smtClean="0">
                          <a:solidFill>
                            <a:srgbClr val="000000"/>
                          </a:solidFill>
                          <a:latin typeface="Calibri"/>
                        </a:rPr>
                        <a:t> </a:t>
                      </a:r>
                      <a:r>
                        <a:rPr lang="en-US" sz="1400" b="0" i="0" u="none" strike="noStrike" baseline="0" dirty="0" err="1" smtClean="0">
                          <a:solidFill>
                            <a:srgbClr val="000000"/>
                          </a:solidFill>
                          <a:latin typeface="Calibri"/>
                        </a:rPr>
                        <a:t>estão</a:t>
                      </a:r>
                      <a:r>
                        <a:rPr lang="en-US" sz="1400" b="0" i="0" u="none" strike="noStrike" baseline="0" dirty="0" smtClean="0">
                          <a:solidFill>
                            <a:srgbClr val="000000"/>
                          </a:solidFill>
                          <a:latin typeface="Calibri"/>
                        </a:rPr>
                        <a:t> </a:t>
                      </a:r>
                      <a:r>
                        <a:rPr lang="en-US" sz="1400" b="0" i="0" u="none" strike="noStrike" baseline="0" dirty="0" err="1" smtClean="0">
                          <a:solidFill>
                            <a:srgbClr val="000000"/>
                          </a:solidFill>
                          <a:latin typeface="Calibri"/>
                        </a:rPr>
                        <a:t>disponíveis</a:t>
                      </a:r>
                      <a:r>
                        <a:rPr lang="en-US" sz="1400" b="0" i="0" u="none" strike="noStrike" dirty="0" smtClean="0">
                          <a:solidFill>
                            <a:srgbClr val="000000"/>
                          </a:solidFill>
                          <a:latin typeface="Calibri"/>
                        </a:rPr>
                        <a:t>?</a:t>
                      </a:r>
                      <a:endParaRPr lang="en-US" sz="1400" b="0" i="0" u="none" strike="noStrike" dirty="0">
                        <a:solidFill>
                          <a:srgbClr val="000000"/>
                        </a:solidFill>
                        <a:latin typeface="Calibri"/>
                      </a:endParaRPr>
                    </a:p>
                  </a:txBody>
                  <a:tcPr marR="7234" marT="7234" marB="0" anchor="ctr">
                    <a:lnL w="12700" cap="flat" cmpd="sng" algn="ctr">
                      <a:solidFill>
                        <a:srgbClr val="000066"/>
                      </a:solidFill>
                      <a:prstDash val="solid"/>
                      <a:round/>
                      <a:headEnd type="none" w="med" len="med"/>
                      <a:tailEnd type="none" w="med" len="med"/>
                    </a:lnL>
                    <a:lnR w="12700" cap="flat" cmpd="sng" algn="ctr">
                      <a:solidFill>
                        <a:srgbClr val="000066"/>
                      </a:solidFill>
                      <a:prstDash val="solid"/>
                      <a:round/>
                      <a:headEnd type="none" w="med" len="med"/>
                      <a:tailEnd type="none" w="med" len="med"/>
                    </a:lnR>
                    <a:lnT w="6350" cap="flat" cmpd="sng" algn="ctr">
                      <a:solidFill>
                        <a:srgbClr val="000066"/>
                      </a:solidFill>
                      <a:prstDash val="solid"/>
                      <a:round/>
                      <a:headEnd type="none" w="med" len="med"/>
                      <a:tailEnd type="none" w="med" len="med"/>
                    </a:lnT>
                    <a:lnB w="6350" cap="flat" cmpd="sng" algn="ctr">
                      <a:solidFill>
                        <a:srgbClr val="000066"/>
                      </a:solidFill>
                      <a:prstDash val="solid"/>
                      <a:round/>
                      <a:headEnd type="none" w="med" len="med"/>
                      <a:tailEnd type="none" w="med" len="med"/>
                    </a:lnB>
                  </a:tcPr>
                </a:tc>
                <a:tc>
                  <a:txBody>
                    <a:bodyPr/>
                    <a:lstStyle/>
                    <a:p>
                      <a:pPr algn="ctr" fontAlgn="ctr"/>
                      <a:r>
                        <a:rPr lang="en-US" sz="1400" b="0" i="0" u="none" strike="noStrike" dirty="0">
                          <a:solidFill>
                            <a:srgbClr val="000000"/>
                          </a:solidFill>
                          <a:latin typeface="Calibri"/>
                        </a:rPr>
                        <a:t>1</a:t>
                      </a:r>
                    </a:p>
                  </a:txBody>
                  <a:tcPr marL="7234" marR="7234" marT="7234" marB="0" anchor="ctr">
                    <a:lnL w="12700" cap="flat" cmpd="sng" algn="ctr">
                      <a:solidFill>
                        <a:srgbClr val="000066"/>
                      </a:solidFill>
                      <a:prstDash val="solid"/>
                      <a:round/>
                      <a:headEnd type="none" w="med" len="med"/>
                      <a:tailEnd type="none" w="med" len="med"/>
                    </a:lnL>
                    <a:lnR w="12700" cap="flat" cmpd="sng" algn="ctr">
                      <a:solidFill>
                        <a:srgbClr val="000066"/>
                      </a:solidFill>
                      <a:prstDash val="solid"/>
                      <a:round/>
                      <a:headEnd type="none" w="med" len="med"/>
                      <a:tailEnd type="none" w="med" len="med"/>
                    </a:lnR>
                    <a:lnT w="6350" cap="flat" cmpd="sng" algn="ctr">
                      <a:solidFill>
                        <a:srgbClr val="000066"/>
                      </a:solidFill>
                      <a:prstDash val="solid"/>
                      <a:round/>
                      <a:headEnd type="none" w="med" len="med"/>
                      <a:tailEnd type="none" w="med" len="med"/>
                    </a:lnT>
                    <a:lnB w="6350" cap="flat" cmpd="sng" algn="ctr">
                      <a:solidFill>
                        <a:srgbClr val="000066"/>
                      </a:solidFill>
                      <a:prstDash val="solid"/>
                      <a:round/>
                      <a:headEnd type="none" w="med" len="med"/>
                      <a:tailEnd type="none" w="med" len="med"/>
                    </a:lnB>
                  </a:tcPr>
                </a:tc>
              </a:tr>
              <a:tr h="515880">
                <a:tc>
                  <a:txBody>
                    <a:bodyPr/>
                    <a:lstStyle/>
                    <a:p>
                      <a:pPr algn="l" fontAlgn="ctr"/>
                      <a:r>
                        <a:rPr lang="en-US" sz="1400" b="0" i="0" u="none" strike="noStrike" dirty="0" err="1" smtClean="0">
                          <a:solidFill>
                            <a:srgbClr val="000000"/>
                          </a:solidFill>
                          <a:latin typeface="Calibri"/>
                        </a:rPr>
                        <a:t>Treinamentos</a:t>
                      </a:r>
                      <a:r>
                        <a:rPr lang="en-US" sz="1400" b="0" i="0" u="none" strike="noStrike" dirty="0" smtClean="0">
                          <a:solidFill>
                            <a:srgbClr val="000000"/>
                          </a:solidFill>
                          <a:latin typeface="Calibri"/>
                        </a:rPr>
                        <a:t> de </a:t>
                      </a:r>
                      <a:r>
                        <a:rPr lang="en-US" sz="1400" b="0" i="0" u="none" strike="noStrike" dirty="0" err="1" smtClean="0">
                          <a:solidFill>
                            <a:srgbClr val="000000"/>
                          </a:solidFill>
                          <a:latin typeface="Calibri"/>
                        </a:rPr>
                        <a:t>segurança</a:t>
                      </a:r>
                      <a:r>
                        <a:rPr lang="en-US" sz="1400" b="0" i="0" u="none" strike="noStrike" baseline="0" dirty="0" smtClean="0">
                          <a:solidFill>
                            <a:srgbClr val="000000"/>
                          </a:solidFill>
                          <a:latin typeface="Calibri"/>
                        </a:rPr>
                        <a:t> de </a:t>
                      </a:r>
                      <a:r>
                        <a:rPr lang="en-US" sz="1400" b="0" i="0" u="none" strike="noStrike" baseline="0" dirty="0" err="1" smtClean="0">
                          <a:solidFill>
                            <a:srgbClr val="000000"/>
                          </a:solidFill>
                          <a:latin typeface="Calibri"/>
                        </a:rPr>
                        <a:t>barragens</a:t>
                      </a:r>
                      <a:r>
                        <a:rPr lang="en-US" sz="1400" b="0" i="0" u="none" strike="noStrike" baseline="0" dirty="0" smtClean="0">
                          <a:solidFill>
                            <a:srgbClr val="000000"/>
                          </a:solidFill>
                          <a:latin typeface="Calibri"/>
                        </a:rPr>
                        <a:t> </a:t>
                      </a:r>
                      <a:r>
                        <a:rPr lang="en-US" sz="1400" b="0" i="0" u="none" strike="noStrike" baseline="0" dirty="0" err="1" smtClean="0">
                          <a:solidFill>
                            <a:srgbClr val="000000"/>
                          </a:solidFill>
                          <a:latin typeface="Calibri"/>
                        </a:rPr>
                        <a:t>específicos</a:t>
                      </a:r>
                      <a:r>
                        <a:rPr lang="en-US" sz="1400" b="0" i="0" u="none" strike="noStrike" baseline="0" dirty="0" smtClean="0">
                          <a:solidFill>
                            <a:srgbClr val="000000"/>
                          </a:solidFill>
                          <a:latin typeface="Calibri"/>
                        </a:rPr>
                        <a:t> </a:t>
                      </a:r>
                      <a:r>
                        <a:rPr lang="en-US" sz="1400" b="0" i="0" u="none" strike="noStrike" baseline="0" dirty="0" err="1" smtClean="0">
                          <a:solidFill>
                            <a:srgbClr val="000000"/>
                          </a:solidFill>
                          <a:latin typeface="Calibri"/>
                        </a:rPr>
                        <a:t>foram</a:t>
                      </a:r>
                      <a:r>
                        <a:rPr lang="en-US" sz="1400" b="0" i="0" u="none" strike="noStrike" baseline="0" dirty="0" smtClean="0">
                          <a:solidFill>
                            <a:srgbClr val="000000"/>
                          </a:solidFill>
                          <a:latin typeface="Calibri"/>
                        </a:rPr>
                        <a:t> </a:t>
                      </a:r>
                      <a:r>
                        <a:rPr lang="en-US" sz="1400" b="0" i="0" u="none" strike="noStrike" baseline="0" dirty="0" err="1" smtClean="0">
                          <a:solidFill>
                            <a:srgbClr val="000000"/>
                          </a:solidFill>
                          <a:latin typeface="Calibri"/>
                        </a:rPr>
                        <a:t>feitos</a:t>
                      </a:r>
                      <a:r>
                        <a:rPr lang="en-US" sz="1400" b="0" i="0" u="none" strike="noStrike" baseline="0" dirty="0" smtClean="0">
                          <a:solidFill>
                            <a:srgbClr val="000000"/>
                          </a:solidFill>
                          <a:latin typeface="Calibri"/>
                        </a:rPr>
                        <a:t> </a:t>
                      </a:r>
                      <a:r>
                        <a:rPr lang="en-US" sz="1400" b="0" i="0" u="none" strike="noStrike" baseline="0" dirty="0" err="1" smtClean="0">
                          <a:solidFill>
                            <a:srgbClr val="000000"/>
                          </a:solidFill>
                          <a:latin typeface="Calibri"/>
                        </a:rPr>
                        <a:t>nos</a:t>
                      </a:r>
                      <a:r>
                        <a:rPr lang="en-US" sz="1400" b="0" i="0" u="none" strike="noStrike" baseline="0" dirty="0" smtClean="0">
                          <a:solidFill>
                            <a:srgbClr val="000000"/>
                          </a:solidFill>
                          <a:latin typeface="Calibri"/>
                        </a:rPr>
                        <a:t> </a:t>
                      </a:r>
                      <a:r>
                        <a:rPr lang="en-US" sz="1400" b="0" i="0" u="none" strike="noStrike" baseline="0" dirty="0" err="1" smtClean="0">
                          <a:solidFill>
                            <a:srgbClr val="000000"/>
                          </a:solidFill>
                          <a:latin typeface="Calibri"/>
                        </a:rPr>
                        <a:t>último</a:t>
                      </a:r>
                      <a:r>
                        <a:rPr lang="en-US" sz="1400" b="0" i="0" u="none" strike="noStrike" baseline="0" dirty="0" smtClean="0">
                          <a:solidFill>
                            <a:srgbClr val="000000"/>
                          </a:solidFill>
                          <a:latin typeface="Calibri"/>
                        </a:rPr>
                        <a:t> </a:t>
                      </a:r>
                      <a:r>
                        <a:rPr lang="en-US" sz="1400" b="0" i="0" u="none" strike="noStrike" baseline="0" dirty="0" err="1" smtClean="0">
                          <a:solidFill>
                            <a:srgbClr val="000000"/>
                          </a:solidFill>
                          <a:latin typeface="Calibri"/>
                        </a:rPr>
                        <a:t>cinco</a:t>
                      </a:r>
                      <a:r>
                        <a:rPr lang="en-US" sz="1400" b="0" i="0" u="none" strike="noStrike" baseline="0" dirty="0" smtClean="0">
                          <a:solidFill>
                            <a:srgbClr val="000000"/>
                          </a:solidFill>
                          <a:latin typeface="Calibri"/>
                        </a:rPr>
                        <a:t> </a:t>
                      </a:r>
                      <a:r>
                        <a:rPr lang="en-US" sz="1400" b="0" i="0" u="none" strike="noStrike" baseline="0" dirty="0" err="1" smtClean="0">
                          <a:solidFill>
                            <a:srgbClr val="000000"/>
                          </a:solidFill>
                          <a:latin typeface="Calibri"/>
                        </a:rPr>
                        <a:t>anos</a:t>
                      </a:r>
                      <a:r>
                        <a:rPr lang="en-US" sz="1400" b="0" i="0" u="none" strike="noStrike" dirty="0" smtClean="0">
                          <a:solidFill>
                            <a:srgbClr val="000000"/>
                          </a:solidFill>
                          <a:latin typeface="Calibri"/>
                        </a:rPr>
                        <a:t>?</a:t>
                      </a:r>
                      <a:endParaRPr lang="en-US" sz="1400" b="0" i="0" u="none" strike="noStrike" dirty="0">
                        <a:solidFill>
                          <a:srgbClr val="000000"/>
                        </a:solidFill>
                        <a:latin typeface="Calibri"/>
                      </a:endParaRPr>
                    </a:p>
                  </a:txBody>
                  <a:tcPr marR="7234" marT="7234" marB="0" anchor="ctr">
                    <a:lnL w="12700" cap="flat" cmpd="sng" algn="ctr">
                      <a:solidFill>
                        <a:srgbClr val="000066"/>
                      </a:solidFill>
                      <a:prstDash val="solid"/>
                      <a:round/>
                      <a:headEnd type="none" w="med" len="med"/>
                      <a:tailEnd type="none" w="med" len="med"/>
                    </a:lnL>
                    <a:lnR w="12700" cap="flat" cmpd="sng" algn="ctr">
                      <a:solidFill>
                        <a:srgbClr val="000066"/>
                      </a:solidFill>
                      <a:prstDash val="solid"/>
                      <a:round/>
                      <a:headEnd type="none" w="med" len="med"/>
                      <a:tailEnd type="none" w="med" len="med"/>
                    </a:lnR>
                    <a:lnT w="6350" cap="flat" cmpd="sng" algn="ctr">
                      <a:solidFill>
                        <a:srgbClr val="000066"/>
                      </a:solidFill>
                      <a:prstDash val="solid"/>
                      <a:round/>
                      <a:headEnd type="none" w="med" len="med"/>
                      <a:tailEnd type="none" w="med" len="med"/>
                    </a:lnT>
                    <a:lnB w="6350" cap="flat" cmpd="sng" algn="ctr">
                      <a:solidFill>
                        <a:srgbClr val="000066"/>
                      </a:solidFill>
                      <a:prstDash val="solid"/>
                      <a:round/>
                      <a:headEnd type="none" w="med" len="med"/>
                      <a:tailEnd type="none" w="med" len="med"/>
                    </a:lnB>
                  </a:tcPr>
                </a:tc>
                <a:tc>
                  <a:txBody>
                    <a:bodyPr/>
                    <a:lstStyle/>
                    <a:p>
                      <a:pPr algn="ctr" fontAlgn="ctr"/>
                      <a:r>
                        <a:rPr lang="en-US" sz="1400" b="0" i="0" u="none" strike="noStrike" dirty="0">
                          <a:solidFill>
                            <a:srgbClr val="000000"/>
                          </a:solidFill>
                          <a:latin typeface="Calibri"/>
                        </a:rPr>
                        <a:t>7</a:t>
                      </a:r>
                    </a:p>
                  </a:txBody>
                  <a:tcPr marL="7234" marR="7234" marT="7234" marB="0" anchor="ctr">
                    <a:lnL w="12700" cap="flat" cmpd="sng" algn="ctr">
                      <a:solidFill>
                        <a:srgbClr val="000066"/>
                      </a:solidFill>
                      <a:prstDash val="solid"/>
                      <a:round/>
                      <a:headEnd type="none" w="med" len="med"/>
                      <a:tailEnd type="none" w="med" len="med"/>
                    </a:lnL>
                    <a:lnR w="12700" cap="flat" cmpd="sng" algn="ctr">
                      <a:solidFill>
                        <a:srgbClr val="000066"/>
                      </a:solidFill>
                      <a:prstDash val="solid"/>
                      <a:round/>
                      <a:headEnd type="none" w="med" len="med"/>
                      <a:tailEnd type="none" w="med" len="med"/>
                    </a:lnR>
                    <a:lnT w="6350" cap="flat" cmpd="sng" algn="ctr">
                      <a:solidFill>
                        <a:srgbClr val="000066"/>
                      </a:solidFill>
                      <a:prstDash val="solid"/>
                      <a:round/>
                      <a:headEnd type="none" w="med" len="med"/>
                      <a:tailEnd type="none" w="med" len="med"/>
                    </a:lnT>
                    <a:lnB w="6350" cap="flat" cmpd="sng" algn="ctr">
                      <a:solidFill>
                        <a:srgbClr val="000066"/>
                      </a:solidFill>
                      <a:prstDash val="solid"/>
                      <a:round/>
                      <a:headEnd type="none" w="med" len="med"/>
                      <a:tailEnd type="none" w="med" len="med"/>
                    </a:lnB>
                  </a:tcPr>
                </a:tc>
              </a:tr>
            </a:tbl>
          </a:graphicData>
        </a:graphic>
      </p:graphicFrame>
      <p:graphicFrame>
        <p:nvGraphicFramePr>
          <p:cNvPr id="7" name="Table 6"/>
          <p:cNvGraphicFramePr>
            <a:graphicFrameLocks noGrp="1"/>
          </p:cNvGraphicFramePr>
          <p:nvPr>
            <p:extLst>
              <p:ext uri="{D42A27DB-BD31-4B8C-83A1-F6EECF244321}">
                <p14:modId xmlns:p14="http://schemas.microsoft.com/office/powerpoint/2010/main" val="3191260602"/>
              </p:ext>
            </p:extLst>
          </p:nvPr>
        </p:nvGraphicFramePr>
        <p:xfrm>
          <a:off x="1066800" y="2133600"/>
          <a:ext cx="6629399" cy="4096422"/>
        </p:xfrm>
        <a:graphic>
          <a:graphicData uri="http://schemas.openxmlformats.org/drawingml/2006/table">
            <a:tbl>
              <a:tblPr/>
              <a:tblGrid>
                <a:gridCol w="6178349"/>
                <a:gridCol w="451050"/>
              </a:tblGrid>
              <a:tr h="245706">
                <a:tc>
                  <a:txBody>
                    <a:bodyPr/>
                    <a:lstStyle/>
                    <a:p>
                      <a:pPr algn="l" fontAlgn="ctr"/>
                      <a:r>
                        <a:rPr lang="en-US" sz="1400" b="1" i="0" u="none" strike="noStrike" dirty="0" err="1" smtClean="0">
                          <a:solidFill>
                            <a:srgbClr val="000000"/>
                          </a:solidFill>
                          <a:latin typeface="Calibri"/>
                        </a:rPr>
                        <a:t>Preparo</a:t>
                      </a:r>
                      <a:r>
                        <a:rPr lang="en-US" sz="1400" b="1" i="0" u="none" strike="noStrike" dirty="0" smtClean="0">
                          <a:solidFill>
                            <a:srgbClr val="000000"/>
                          </a:solidFill>
                          <a:latin typeface="Calibri"/>
                        </a:rPr>
                        <a:t> de</a:t>
                      </a:r>
                      <a:r>
                        <a:rPr lang="en-US" sz="1400" b="1" i="0" u="none" strike="noStrike" baseline="0" dirty="0" smtClean="0">
                          <a:solidFill>
                            <a:srgbClr val="000000"/>
                          </a:solidFill>
                          <a:latin typeface="Calibri"/>
                        </a:rPr>
                        <a:t> </a:t>
                      </a:r>
                      <a:r>
                        <a:rPr lang="en-US" sz="1400" b="1" i="0" u="none" strike="noStrike" baseline="0" dirty="0" err="1" smtClean="0">
                          <a:solidFill>
                            <a:srgbClr val="000000"/>
                          </a:solidFill>
                          <a:latin typeface="Calibri"/>
                        </a:rPr>
                        <a:t>Resposta</a:t>
                      </a:r>
                      <a:r>
                        <a:rPr lang="en-US" sz="1400" b="1" i="0" u="none" strike="noStrike" baseline="0" dirty="0" smtClean="0">
                          <a:solidFill>
                            <a:srgbClr val="000000"/>
                          </a:solidFill>
                          <a:latin typeface="Calibri"/>
                        </a:rPr>
                        <a:t> da </a:t>
                      </a:r>
                      <a:r>
                        <a:rPr lang="en-US" sz="1400" b="1" i="0" u="none" strike="noStrike" baseline="0" dirty="0" err="1" smtClean="0">
                          <a:solidFill>
                            <a:srgbClr val="000000"/>
                          </a:solidFill>
                          <a:latin typeface="Calibri"/>
                        </a:rPr>
                        <a:t>Agência</a:t>
                      </a:r>
                      <a:r>
                        <a:rPr lang="en-US" sz="1400" b="1" i="0" u="none" strike="noStrike" baseline="0" dirty="0" smtClean="0">
                          <a:solidFill>
                            <a:srgbClr val="000000"/>
                          </a:solidFill>
                          <a:latin typeface="Calibri"/>
                        </a:rPr>
                        <a:t> e do </a:t>
                      </a:r>
                      <a:r>
                        <a:rPr lang="en-US" sz="1400" b="1" i="0" u="none" strike="noStrike" baseline="0" dirty="0" err="1" smtClean="0">
                          <a:solidFill>
                            <a:srgbClr val="000000"/>
                          </a:solidFill>
                          <a:latin typeface="Calibri"/>
                        </a:rPr>
                        <a:t>Público</a:t>
                      </a:r>
                      <a:r>
                        <a:rPr lang="en-US" sz="1400" b="1" i="0" u="none" strike="noStrike" baseline="0" dirty="0" smtClean="0">
                          <a:solidFill>
                            <a:srgbClr val="000000"/>
                          </a:solidFill>
                          <a:latin typeface="Calibri"/>
                        </a:rPr>
                        <a:t> </a:t>
                      </a:r>
                      <a:r>
                        <a:rPr lang="en-US" sz="1400" b="1" i="0" u="none" strike="noStrike" dirty="0" smtClean="0">
                          <a:solidFill>
                            <a:srgbClr val="000000"/>
                          </a:solidFill>
                          <a:latin typeface="Calibri"/>
                        </a:rPr>
                        <a:t>– </a:t>
                      </a:r>
                      <a:r>
                        <a:rPr lang="en-US" sz="1400" b="1" i="0" u="none" strike="noStrike" dirty="0" err="1" smtClean="0">
                          <a:solidFill>
                            <a:srgbClr val="000000"/>
                          </a:solidFill>
                          <a:latin typeface="Calibri"/>
                        </a:rPr>
                        <a:t>Pontuação</a:t>
                      </a:r>
                      <a:r>
                        <a:rPr lang="en-US" sz="1400" b="1" i="0" u="none" strike="noStrike" dirty="0" smtClean="0">
                          <a:solidFill>
                            <a:srgbClr val="000000"/>
                          </a:solidFill>
                          <a:latin typeface="Calibri"/>
                        </a:rPr>
                        <a:t> </a:t>
                      </a:r>
                      <a:r>
                        <a:rPr lang="en-US" sz="1400" b="1" i="0" u="none" strike="noStrike" dirty="0" err="1" smtClean="0">
                          <a:solidFill>
                            <a:srgbClr val="000000"/>
                          </a:solidFill>
                          <a:latin typeface="Calibri"/>
                        </a:rPr>
                        <a:t>Máxima</a:t>
                      </a:r>
                      <a:r>
                        <a:rPr lang="en-US" sz="1400" b="1" i="0" u="none" strike="noStrike" dirty="0" smtClean="0">
                          <a:solidFill>
                            <a:srgbClr val="000000"/>
                          </a:solidFill>
                          <a:latin typeface="Calibri"/>
                        </a:rPr>
                        <a:t>: </a:t>
                      </a:r>
                      <a:r>
                        <a:rPr lang="en-US" sz="1400" b="1" i="0" u="none" strike="noStrike" dirty="0">
                          <a:solidFill>
                            <a:srgbClr val="000000"/>
                          </a:solidFill>
                          <a:latin typeface="Calibri"/>
                        </a:rPr>
                        <a:t>15</a:t>
                      </a:r>
                    </a:p>
                  </a:txBody>
                  <a:tcPr marR="7234" marT="7234" marB="0" anchor="ctr">
                    <a:lnL w="12700" cap="flat" cmpd="sng" algn="ctr">
                      <a:solidFill>
                        <a:srgbClr val="000066"/>
                      </a:solidFill>
                      <a:prstDash val="solid"/>
                      <a:round/>
                      <a:headEnd type="none" w="med" len="med"/>
                      <a:tailEnd type="none" w="med" len="med"/>
                    </a:lnL>
                    <a:lnR w="12700" cap="flat" cmpd="sng" algn="ctr">
                      <a:solidFill>
                        <a:srgbClr val="000066"/>
                      </a:solidFill>
                      <a:prstDash val="solid"/>
                      <a:round/>
                      <a:headEnd type="none" w="med" len="med"/>
                      <a:tailEnd type="none" w="med" len="med"/>
                    </a:lnR>
                    <a:lnT w="12700" cap="flat" cmpd="sng" algn="ctr">
                      <a:solidFill>
                        <a:srgbClr val="000066"/>
                      </a:solidFill>
                      <a:prstDash val="solid"/>
                      <a:round/>
                      <a:headEnd type="none" w="med" len="med"/>
                      <a:tailEnd type="none" w="med" len="med"/>
                    </a:lnT>
                    <a:lnB w="12700" cap="flat" cmpd="sng" algn="ctr">
                      <a:solidFill>
                        <a:srgbClr val="000066"/>
                      </a:solidFill>
                      <a:prstDash val="solid"/>
                      <a:round/>
                      <a:headEnd type="none" w="med" len="med"/>
                      <a:tailEnd type="none" w="med" len="med"/>
                    </a:lnB>
                    <a:solidFill>
                      <a:srgbClr val="F2DDDC"/>
                    </a:solidFill>
                  </a:tcPr>
                </a:tc>
                <a:tc>
                  <a:txBody>
                    <a:bodyPr/>
                    <a:lstStyle/>
                    <a:p>
                      <a:pPr algn="ctr" fontAlgn="ctr"/>
                      <a:r>
                        <a:rPr lang="en-US" sz="1400" b="1" i="0" u="none" strike="noStrike" dirty="0">
                          <a:solidFill>
                            <a:srgbClr val="000000"/>
                          </a:solidFill>
                          <a:latin typeface="Calibri"/>
                        </a:rPr>
                        <a:t> </a:t>
                      </a:r>
                    </a:p>
                  </a:txBody>
                  <a:tcPr marL="7234" marR="7234" marT="7234" marB="0" anchor="ctr">
                    <a:lnL w="12700" cap="flat" cmpd="sng" algn="ctr">
                      <a:solidFill>
                        <a:srgbClr val="000066"/>
                      </a:solidFill>
                      <a:prstDash val="solid"/>
                      <a:round/>
                      <a:headEnd type="none" w="med" len="med"/>
                      <a:tailEnd type="none" w="med" len="med"/>
                    </a:lnL>
                    <a:lnR w="12700" cap="flat" cmpd="sng" algn="ctr">
                      <a:solidFill>
                        <a:srgbClr val="000066"/>
                      </a:solidFill>
                      <a:prstDash val="solid"/>
                      <a:round/>
                      <a:headEnd type="none" w="med" len="med"/>
                      <a:tailEnd type="none" w="med" len="med"/>
                    </a:lnR>
                    <a:lnT w="12700" cap="flat" cmpd="sng" algn="ctr">
                      <a:solidFill>
                        <a:srgbClr val="000066"/>
                      </a:solidFill>
                      <a:prstDash val="solid"/>
                      <a:round/>
                      <a:headEnd type="none" w="med" len="med"/>
                      <a:tailEnd type="none" w="med" len="med"/>
                    </a:lnT>
                    <a:lnB w="6350" cap="flat" cmpd="sng" algn="ctr">
                      <a:solidFill>
                        <a:srgbClr val="000066"/>
                      </a:solidFill>
                      <a:prstDash val="solid"/>
                      <a:round/>
                      <a:headEnd type="none" w="med" len="med"/>
                      <a:tailEnd type="none" w="med" len="med"/>
                    </a:lnB>
                    <a:solidFill>
                      <a:srgbClr val="F2DDDC"/>
                    </a:solidFill>
                  </a:tcPr>
                </a:tc>
              </a:tr>
              <a:tr h="721002">
                <a:tc>
                  <a:txBody>
                    <a:bodyPr/>
                    <a:lstStyle/>
                    <a:p>
                      <a:pPr algn="l" fontAlgn="ctr"/>
                      <a:r>
                        <a:rPr lang="en-US" sz="1400" b="0" i="0" u="none" strike="noStrike" dirty="0" smtClean="0">
                          <a:solidFill>
                            <a:srgbClr val="000000"/>
                          </a:solidFill>
                          <a:latin typeface="Calibri"/>
                        </a:rPr>
                        <a:t>Um PAE</a:t>
                      </a:r>
                      <a:r>
                        <a:rPr lang="en-US" sz="1400" b="0" i="0" u="none" strike="noStrike" baseline="0" dirty="0" smtClean="0">
                          <a:solidFill>
                            <a:srgbClr val="000000"/>
                          </a:solidFill>
                          <a:latin typeface="Calibri"/>
                        </a:rPr>
                        <a:t> </a:t>
                      </a:r>
                      <a:r>
                        <a:rPr lang="en-US" sz="1400" b="0" i="0" u="none" strike="noStrike" baseline="0" dirty="0" err="1" smtClean="0">
                          <a:solidFill>
                            <a:srgbClr val="000000"/>
                          </a:solidFill>
                          <a:latin typeface="Calibri"/>
                        </a:rPr>
                        <a:t>foi</a:t>
                      </a:r>
                      <a:r>
                        <a:rPr lang="en-US" sz="1400" b="0" i="0" u="none" strike="noStrike" baseline="0" dirty="0" smtClean="0">
                          <a:solidFill>
                            <a:srgbClr val="000000"/>
                          </a:solidFill>
                          <a:latin typeface="Calibri"/>
                        </a:rPr>
                        <a:t> </a:t>
                      </a:r>
                      <a:r>
                        <a:rPr lang="en-US" sz="1400" b="0" i="0" u="none" strike="noStrike" baseline="0" dirty="0" err="1" smtClean="0">
                          <a:solidFill>
                            <a:srgbClr val="000000"/>
                          </a:solidFill>
                          <a:latin typeface="Calibri"/>
                        </a:rPr>
                        <a:t>preprado</a:t>
                      </a:r>
                      <a:r>
                        <a:rPr lang="en-US" sz="1400" b="0" i="0" u="none" strike="noStrike" baseline="0" dirty="0" smtClean="0">
                          <a:solidFill>
                            <a:srgbClr val="000000"/>
                          </a:solidFill>
                          <a:latin typeface="Calibri"/>
                        </a:rPr>
                        <a:t> e </a:t>
                      </a:r>
                      <a:r>
                        <a:rPr lang="en-US" sz="1400" b="0" i="0" u="none" strike="noStrike" baseline="0" dirty="0" err="1" smtClean="0">
                          <a:solidFill>
                            <a:srgbClr val="000000"/>
                          </a:solidFill>
                          <a:latin typeface="Calibri"/>
                        </a:rPr>
                        <a:t>listas</a:t>
                      </a:r>
                      <a:r>
                        <a:rPr lang="en-US" sz="1400" b="0" i="0" u="none" strike="noStrike" baseline="0" dirty="0" smtClean="0">
                          <a:solidFill>
                            <a:srgbClr val="000000"/>
                          </a:solidFill>
                          <a:latin typeface="Calibri"/>
                        </a:rPr>
                        <a:t> de </a:t>
                      </a:r>
                      <a:r>
                        <a:rPr lang="en-US" sz="1400" b="0" i="0" u="none" strike="noStrike" baseline="0" dirty="0" err="1" smtClean="0">
                          <a:solidFill>
                            <a:srgbClr val="000000"/>
                          </a:solidFill>
                          <a:latin typeface="Calibri"/>
                        </a:rPr>
                        <a:t>contato</a:t>
                      </a:r>
                      <a:r>
                        <a:rPr lang="en-US" sz="1400" b="0" i="0" u="none" strike="noStrike" baseline="0" dirty="0" smtClean="0">
                          <a:solidFill>
                            <a:srgbClr val="000000"/>
                          </a:solidFill>
                          <a:latin typeface="Calibri"/>
                        </a:rPr>
                        <a:t> de </a:t>
                      </a:r>
                      <a:r>
                        <a:rPr lang="en-US" sz="1400" b="0" i="0" u="none" strike="noStrike" baseline="0" dirty="0" err="1" smtClean="0">
                          <a:solidFill>
                            <a:srgbClr val="000000"/>
                          </a:solidFill>
                          <a:latin typeface="Calibri"/>
                        </a:rPr>
                        <a:t>emergência</a:t>
                      </a:r>
                      <a:r>
                        <a:rPr lang="en-US" sz="1400" b="0" i="0" u="none" strike="noStrike" baseline="0" dirty="0" smtClean="0">
                          <a:solidFill>
                            <a:srgbClr val="000000"/>
                          </a:solidFill>
                          <a:latin typeface="Calibri"/>
                        </a:rPr>
                        <a:t>, </a:t>
                      </a:r>
                      <a:r>
                        <a:rPr lang="en-US" sz="1400" b="0" i="0" u="none" strike="noStrike" baseline="0" dirty="0" err="1" smtClean="0">
                          <a:solidFill>
                            <a:srgbClr val="000000"/>
                          </a:solidFill>
                          <a:latin typeface="Calibri"/>
                        </a:rPr>
                        <a:t>listas</a:t>
                      </a:r>
                      <a:r>
                        <a:rPr lang="en-US" sz="1400" b="0" i="0" u="none" strike="noStrike" baseline="0" dirty="0" smtClean="0">
                          <a:solidFill>
                            <a:srgbClr val="000000"/>
                          </a:solidFill>
                          <a:latin typeface="Calibri"/>
                        </a:rPr>
                        <a:t> de </a:t>
                      </a:r>
                      <a:r>
                        <a:rPr lang="en-US" sz="1400" b="0" i="0" u="none" strike="noStrike" baseline="0" dirty="0" err="1" smtClean="0">
                          <a:solidFill>
                            <a:srgbClr val="000000"/>
                          </a:solidFill>
                          <a:latin typeface="Calibri"/>
                        </a:rPr>
                        <a:t>nomes</a:t>
                      </a:r>
                      <a:r>
                        <a:rPr lang="en-US" sz="1400" b="0" i="0" u="none" strike="noStrike" baseline="0" dirty="0" smtClean="0">
                          <a:solidFill>
                            <a:srgbClr val="000000"/>
                          </a:solidFill>
                          <a:latin typeface="Calibri"/>
                        </a:rPr>
                        <a:t> e </a:t>
                      </a:r>
                      <a:r>
                        <a:rPr lang="en-US" sz="1400" b="0" i="0" u="none" strike="noStrike" baseline="0" dirty="0" err="1" smtClean="0">
                          <a:solidFill>
                            <a:srgbClr val="000000"/>
                          </a:solidFill>
                          <a:latin typeface="Calibri"/>
                        </a:rPr>
                        <a:t>telefones</a:t>
                      </a:r>
                      <a:r>
                        <a:rPr lang="en-US" sz="1400" b="0" i="0" u="none" strike="noStrike" baseline="0" dirty="0" smtClean="0">
                          <a:solidFill>
                            <a:srgbClr val="000000"/>
                          </a:solidFill>
                          <a:latin typeface="Calibri"/>
                        </a:rPr>
                        <a:t> dos </a:t>
                      </a:r>
                      <a:r>
                        <a:rPr lang="en-US" sz="1400" b="0" i="0" u="none" strike="noStrike" baseline="0" dirty="0" err="1" smtClean="0">
                          <a:solidFill>
                            <a:srgbClr val="000000"/>
                          </a:solidFill>
                          <a:latin typeface="Calibri"/>
                        </a:rPr>
                        <a:t>empreiteiros</a:t>
                      </a:r>
                      <a:r>
                        <a:rPr lang="en-US" sz="1400" b="0" i="0" u="none" strike="noStrike" baseline="0" dirty="0" smtClean="0">
                          <a:solidFill>
                            <a:srgbClr val="000000"/>
                          </a:solidFill>
                          <a:latin typeface="Calibri"/>
                        </a:rPr>
                        <a:t> </a:t>
                      </a:r>
                      <a:r>
                        <a:rPr lang="en-US" sz="1400" b="0" i="0" u="none" strike="noStrike" baseline="0" dirty="0" err="1" smtClean="0">
                          <a:solidFill>
                            <a:srgbClr val="000000"/>
                          </a:solidFill>
                          <a:latin typeface="Calibri"/>
                        </a:rPr>
                        <a:t>locais</a:t>
                      </a:r>
                      <a:r>
                        <a:rPr lang="en-US" sz="1400" b="0" i="0" u="none" strike="noStrike" baseline="0" dirty="0" smtClean="0">
                          <a:solidFill>
                            <a:srgbClr val="000000"/>
                          </a:solidFill>
                          <a:latin typeface="Calibri"/>
                        </a:rPr>
                        <a:t>, e </a:t>
                      </a:r>
                      <a:r>
                        <a:rPr lang="en-US" sz="1400" b="0" i="0" u="none" strike="noStrike" baseline="0" dirty="0" err="1" smtClean="0">
                          <a:solidFill>
                            <a:srgbClr val="000000"/>
                          </a:solidFill>
                          <a:latin typeface="Calibri"/>
                        </a:rPr>
                        <a:t>listas</a:t>
                      </a:r>
                      <a:r>
                        <a:rPr lang="en-US" sz="1400" b="0" i="0" u="none" strike="noStrike" baseline="0" dirty="0" smtClean="0">
                          <a:solidFill>
                            <a:srgbClr val="000000"/>
                          </a:solidFill>
                          <a:latin typeface="Calibri"/>
                        </a:rPr>
                        <a:t> de </a:t>
                      </a:r>
                      <a:r>
                        <a:rPr lang="en-US" sz="1400" b="0" i="0" u="none" strike="noStrike" baseline="0" dirty="0" err="1" smtClean="0">
                          <a:solidFill>
                            <a:srgbClr val="000000"/>
                          </a:solidFill>
                          <a:latin typeface="Calibri"/>
                        </a:rPr>
                        <a:t>materiais</a:t>
                      </a:r>
                      <a:r>
                        <a:rPr lang="en-US" sz="1400" b="0" i="0" u="none" strike="noStrike" baseline="0" dirty="0" smtClean="0">
                          <a:solidFill>
                            <a:srgbClr val="000000"/>
                          </a:solidFill>
                          <a:latin typeface="Calibri"/>
                        </a:rPr>
                        <a:t> de </a:t>
                      </a:r>
                      <a:r>
                        <a:rPr lang="en-US" sz="1400" b="0" i="0" u="none" strike="noStrike" baseline="0" dirty="0" err="1" smtClean="0">
                          <a:solidFill>
                            <a:srgbClr val="000000"/>
                          </a:solidFill>
                          <a:latin typeface="Calibri"/>
                        </a:rPr>
                        <a:t>emergência</a:t>
                      </a:r>
                      <a:r>
                        <a:rPr lang="en-US" sz="1400" b="0" i="0" u="none" strike="noStrike" baseline="0" dirty="0" smtClean="0">
                          <a:solidFill>
                            <a:srgbClr val="000000"/>
                          </a:solidFill>
                          <a:latin typeface="Calibri"/>
                        </a:rPr>
                        <a:t> </a:t>
                      </a:r>
                      <a:r>
                        <a:rPr lang="en-US" sz="1400" b="0" i="0" u="none" strike="noStrike" baseline="0" dirty="0" err="1" smtClean="0">
                          <a:solidFill>
                            <a:srgbClr val="000000"/>
                          </a:solidFill>
                          <a:latin typeface="Calibri"/>
                        </a:rPr>
                        <a:t>foram</a:t>
                      </a:r>
                      <a:r>
                        <a:rPr lang="en-US" sz="1400" b="0" i="0" u="none" strike="noStrike" baseline="0" dirty="0" smtClean="0">
                          <a:solidFill>
                            <a:srgbClr val="000000"/>
                          </a:solidFill>
                          <a:latin typeface="Calibri"/>
                        </a:rPr>
                        <a:t> </a:t>
                      </a:r>
                      <a:r>
                        <a:rPr lang="en-US" sz="1400" b="0" i="0" u="none" strike="noStrike" baseline="0" dirty="0" err="1" smtClean="0">
                          <a:solidFill>
                            <a:srgbClr val="000000"/>
                          </a:solidFill>
                          <a:latin typeface="Calibri"/>
                        </a:rPr>
                        <a:t>atualizadas</a:t>
                      </a:r>
                      <a:r>
                        <a:rPr lang="en-US" sz="1400" b="0" i="0" u="none" strike="noStrike" baseline="0" dirty="0" smtClean="0">
                          <a:solidFill>
                            <a:srgbClr val="000000"/>
                          </a:solidFill>
                          <a:latin typeface="Calibri"/>
                        </a:rPr>
                        <a:t> e </a:t>
                      </a:r>
                      <a:r>
                        <a:rPr lang="en-US" sz="1400" b="0" i="0" u="none" strike="noStrike" baseline="0" dirty="0" err="1" smtClean="0">
                          <a:solidFill>
                            <a:srgbClr val="000000"/>
                          </a:solidFill>
                          <a:latin typeface="Calibri"/>
                        </a:rPr>
                        <a:t>verificadas</a:t>
                      </a:r>
                      <a:r>
                        <a:rPr lang="en-US" sz="1400" b="0" i="0" u="none" strike="noStrike" baseline="0" dirty="0" smtClean="0">
                          <a:solidFill>
                            <a:srgbClr val="000000"/>
                          </a:solidFill>
                          <a:latin typeface="Calibri"/>
                        </a:rPr>
                        <a:t> </a:t>
                      </a:r>
                      <a:r>
                        <a:rPr lang="en-US" sz="1400" b="0" i="0" u="none" strike="noStrike" baseline="0" dirty="0" err="1" smtClean="0">
                          <a:solidFill>
                            <a:srgbClr val="000000"/>
                          </a:solidFill>
                          <a:latin typeface="Calibri"/>
                        </a:rPr>
                        <a:t>nos</a:t>
                      </a:r>
                      <a:r>
                        <a:rPr lang="en-US" sz="1400" b="0" i="0" u="none" strike="noStrike" baseline="0" dirty="0" smtClean="0">
                          <a:solidFill>
                            <a:srgbClr val="000000"/>
                          </a:solidFill>
                          <a:latin typeface="Calibri"/>
                        </a:rPr>
                        <a:t> </a:t>
                      </a:r>
                      <a:r>
                        <a:rPr lang="en-US" sz="1400" b="0" i="0" u="none" strike="noStrike" baseline="0" dirty="0" err="1" smtClean="0">
                          <a:solidFill>
                            <a:srgbClr val="000000"/>
                          </a:solidFill>
                          <a:latin typeface="Calibri"/>
                        </a:rPr>
                        <a:t>últimos</a:t>
                      </a:r>
                      <a:r>
                        <a:rPr lang="en-US" sz="1400" b="0" i="0" u="none" strike="noStrike" baseline="0" dirty="0" smtClean="0">
                          <a:solidFill>
                            <a:srgbClr val="000000"/>
                          </a:solidFill>
                          <a:latin typeface="Calibri"/>
                        </a:rPr>
                        <a:t> 15 </a:t>
                      </a:r>
                      <a:r>
                        <a:rPr lang="en-US" sz="1400" b="0" i="0" u="none" strike="noStrike" baseline="0" dirty="0" err="1" smtClean="0">
                          <a:solidFill>
                            <a:srgbClr val="000000"/>
                          </a:solidFill>
                          <a:latin typeface="Calibri"/>
                        </a:rPr>
                        <a:t>anos</a:t>
                      </a:r>
                      <a:r>
                        <a:rPr lang="en-US" sz="1400" b="0" i="0" u="none" strike="noStrike" dirty="0" smtClean="0">
                          <a:solidFill>
                            <a:srgbClr val="000000"/>
                          </a:solidFill>
                          <a:latin typeface="Calibri"/>
                        </a:rPr>
                        <a:t>?</a:t>
                      </a:r>
                      <a:endParaRPr lang="en-US" sz="1400" b="0" i="0" u="none" strike="noStrike" dirty="0">
                        <a:solidFill>
                          <a:srgbClr val="000000"/>
                        </a:solidFill>
                        <a:latin typeface="Calibri"/>
                      </a:endParaRPr>
                    </a:p>
                  </a:txBody>
                  <a:tcPr marR="7234" marT="7234" marB="0" anchor="ctr">
                    <a:lnL w="12700" cap="flat" cmpd="sng" algn="ctr">
                      <a:solidFill>
                        <a:srgbClr val="000066"/>
                      </a:solidFill>
                      <a:prstDash val="solid"/>
                      <a:round/>
                      <a:headEnd type="none" w="med" len="med"/>
                      <a:tailEnd type="none" w="med" len="med"/>
                    </a:lnL>
                    <a:lnR w="12700" cap="flat" cmpd="sng" algn="ctr">
                      <a:solidFill>
                        <a:srgbClr val="000066"/>
                      </a:solidFill>
                      <a:prstDash val="solid"/>
                      <a:round/>
                      <a:headEnd type="none" w="med" len="med"/>
                      <a:tailEnd type="none" w="med" len="med"/>
                    </a:lnR>
                    <a:lnT w="12700" cap="flat" cmpd="sng" algn="ctr">
                      <a:solidFill>
                        <a:srgbClr val="000066"/>
                      </a:solidFill>
                      <a:prstDash val="solid"/>
                      <a:round/>
                      <a:headEnd type="none" w="med" len="med"/>
                      <a:tailEnd type="none" w="med" len="med"/>
                    </a:lnT>
                    <a:lnB w="6350" cap="flat" cmpd="sng" algn="ctr">
                      <a:solidFill>
                        <a:srgbClr val="000066"/>
                      </a:solidFill>
                      <a:prstDash val="solid"/>
                      <a:round/>
                      <a:headEnd type="none" w="med" len="med"/>
                      <a:tailEnd type="none" w="med" len="med"/>
                    </a:lnB>
                  </a:tcPr>
                </a:tc>
                <a:tc>
                  <a:txBody>
                    <a:bodyPr/>
                    <a:lstStyle/>
                    <a:p>
                      <a:pPr algn="ctr" fontAlgn="ctr"/>
                      <a:r>
                        <a:rPr lang="en-US" sz="1400" b="0" i="0" u="none" strike="noStrike">
                          <a:solidFill>
                            <a:srgbClr val="000000"/>
                          </a:solidFill>
                          <a:latin typeface="Calibri"/>
                        </a:rPr>
                        <a:t>7</a:t>
                      </a:r>
                    </a:p>
                  </a:txBody>
                  <a:tcPr marL="7234" marR="7234" marT="7234" marB="0" anchor="ctr">
                    <a:lnL w="12700" cap="flat" cmpd="sng" algn="ctr">
                      <a:solidFill>
                        <a:srgbClr val="000066"/>
                      </a:solidFill>
                      <a:prstDash val="solid"/>
                      <a:round/>
                      <a:headEnd type="none" w="med" len="med"/>
                      <a:tailEnd type="none" w="med" len="med"/>
                    </a:lnL>
                    <a:lnR w="12700" cap="flat" cmpd="sng" algn="ctr">
                      <a:solidFill>
                        <a:srgbClr val="000066"/>
                      </a:solidFill>
                      <a:prstDash val="solid"/>
                      <a:round/>
                      <a:headEnd type="none" w="med" len="med"/>
                      <a:tailEnd type="none" w="med" len="med"/>
                    </a:lnR>
                    <a:lnT w="6350" cap="flat" cmpd="sng" algn="ctr">
                      <a:solidFill>
                        <a:srgbClr val="000066"/>
                      </a:solidFill>
                      <a:prstDash val="solid"/>
                      <a:round/>
                      <a:headEnd type="none" w="med" len="med"/>
                      <a:tailEnd type="none" w="med" len="med"/>
                    </a:lnT>
                    <a:lnB w="6350" cap="flat" cmpd="sng" algn="ctr">
                      <a:solidFill>
                        <a:srgbClr val="000066"/>
                      </a:solidFill>
                      <a:prstDash val="solid"/>
                      <a:round/>
                      <a:headEnd type="none" w="med" len="med"/>
                      <a:tailEnd type="none" w="med" len="med"/>
                    </a:lnB>
                  </a:tcPr>
                </a:tc>
              </a:tr>
              <a:tr h="483354">
                <a:tc>
                  <a:txBody>
                    <a:bodyPr/>
                    <a:lstStyle/>
                    <a:p>
                      <a:pPr algn="l" fontAlgn="ctr"/>
                      <a:r>
                        <a:rPr lang="en-US" sz="1400" b="0" i="0" u="none" strike="noStrike" dirty="0" err="1" smtClean="0">
                          <a:solidFill>
                            <a:srgbClr val="000000"/>
                          </a:solidFill>
                          <a:latin typeface="Calibri"/>
                        </a:rPr>
                        <a:t>Foram</a:t>
                      </a:r>
                      <a:r>
                        <a:rPr lang="en-US" sz="1400" b="0" i="0" u="none" strike="noStrike" dirty="0" smtClean="0">
                          <a:solidFill>
                            <a:srgbClr val="000000"/>
                          </a:solidFill>
                          <a:latin typeface="Calibri"/>
                        </a:rPr>
                        <a:t> </a:t>
                      </a:r>
                      <a:r>
                        <a:rPr lang="en-US" sz="1400" b="0" i="0" u="none" strike="noStrike" dirty="0" err="1" smtClean="0">
                          <a:solidFill>
                            <a:srgbClr val="000000"/>
                          </a:solidFill>
                          <a:latin typeface="Calibri"/>
                        </a:rPr>
                        <a:t>preparados</a:t>
                      </a:r>
                      <a:r>
                        <a:rPr lang="en-US" sz="1400" b="0" i="0" u="none" strike="noStrike" baseline="0" dirty="0" smtClean="0">
                          <a:solidFill>
                            <a:srgbClr val="000000"/>
                          </a:solidFill>
                          <a:latin typeface="Calibri"/>
                        </a:rPr>
                        <a:t> </a:t>
                      </a:r>
                      <a:r>
                        <a:rPr lang="en-US" sz="1400" b="0" i="0" u="none" strike="noStrike" baseline="0" dirty="0" err="1" smtClean="0">
                          <a:solidFill>
                            <a:srgbClr val="000000"/>
                          </a:solidFill>
                          <a:latin typeface="Calibri"/>
                        </a:rPr>
                        <a:t>m</a:t>
                      </a:r>
                      <a:r>
                        <a:rPr lang="en-US" sz="1400" b="0" i="0" u="none" strike="noStrike" dirty="0" err="1" smtClean="0">
                          <a:solidFill>
                            <a:srgbClr val="000000"/>
                          </a:solidFill>
                          <a:latin typeface="Calibri"/>
                        </a:rPr>
                        <a:t>apas</a:t>
                      </a:r>
                      <a:r>
                        <a:rPr lang="en-US" sz="1400" b="0" i="0" u="none" strike="noStrike" baseline="0" dirty="0" smtClean="0">
                          <a:solidFill>
                            <a:srgbClr val="000000"/>
                          </a:solidFill>
                          <a:latin typeface="Calibri"/>
                        </a:rPr>
                        <a:t> de </a:t>
                      </a:r>
                      <a:r>
                        <a:rPr lang="en-US" sz="1400" b="0" i="0" u="none" strike="noStrike" baseline="0" dirty="0" err="1" smtClean="0">
                          <a:solidFill>
                            <a:srgbClr val="000000"/>
                          </a:solidFill>
                          <a:latin typeface="Calibri"/>
                        </a:rPr>
                        <a:t>inundação</a:t>
                      </a:r>
                      <a:r>
                        <a:rPr lang="en-US" sz="1400" b="0" i="0" u="none" strike="noStrike" baseline="0" dirty="0" smtClean="0">
                          <a:solidFill>
                            <a:srgbClr val="000000"/>
                          </a:solidFill>
                          <a:latin typeface="Calibri"/>
                        </a:rPr>
                        <a:t> </a:t>
                      </a:r>
                      <a:r>
                        <a:rPr lang="en-US" sz="1400" b="0" i="0" u="none" strike="noStrike" baseline="0" dirty="0" err="1" smtClean="0">
                          <a:solidFill>
                            <a:srgbClr val="000000"/>
                          </a:solidFill>
                          <a:latin typeface="Calibri"/>
                        </a:rPr>
                        <a:t>para</a:t>
                      </a:r>
                      <a:r>
                        <a:rPr lang="en-US" sz="1400" b="0" i="0" u="none" strike="noStrike" baseline="0" dirty="0" smtClean="0">
                          <a:solidFill>
                            <a:srgbClr val="000000"/>
                          </a:solidFill>
                          <a:latin typeface="Calibri"/>
                        </a:rPr>
                        <a:t> </a:t>
                      </a:r>
                      <a:r>
                        <a:rPr lang="en-US" sz="1400" b="0" i="0" u="none" strike="noStrike" baseline="0" dirty="0" err="1" smtClean="0">
                          <a:solidFill>
                            <a:srgbClr val="000000"/>
                          </a:solidFill>
                          <a:latin typeface="Calibri"/>
                        </a:rPr>
                        <a:t>liberação</a:t>
                      </a:r>
                      <a:r>
                        <a:rPr lang="en-US" sz="1400" b="0" i="0" u="none" strike="noStrike" baseline="0" dirty="0" smtClean="0">
                          <a:solidFill>
                            <a:srgbClr val="000000"/>
                          </a:solidFill>
                          <a:latin typeface="Calibri"/>
                        </a:rPr>
                        <a:t> </a:t>
                      </a:r>
                      <a:r>
                        <a:rPr lang="en-US" sz="1400" b="0" i="0" u="none" strike="noStrike" baseline="0" dirty="0" err="1" smtClean="0">
                          <a:solidFill>
                            <a:srgbClr val="000000"/>
                          </a:solidFill>
                          <a:latin typeface="Calibri"/>
                        </a:rPr>
                        <a:t>descontrolada</a:t>
                      </a:r>
                      <a:r>
                        <a:rPr lang="en-US" sz="1400" b="0" i="0" u="none" strike="noStrike" baseline="0" dirty="0" smtClean="0">
                          <a:solidFill>
                            <a:srgbClr val="000000"/>
                          </a:solidFill>
                          <a:latin typeface="Calibri"/>
                        </a:rPr>
                        <a:t> de </a:t>
                      </a:r>
                      <a:r>
                        <a:rPr lang="en-US" sz="1400" b="0" i="0" u="none" strike="noStrike" baseline="0" dirty="0" err="1" smtClean="0">
                          <a:solidFill>
                            <a:srgbClr val="000000"/>
                          </a:solidFill>
                          <a:latin typeface="Calibri"/>
                        </a:rPr>
                        <a:t>água</a:t>
                      </a:r>
                      <a:r>
                        <a:rPr lang="en-US" sz="1400" b="0" i="0" u="none" strike="noStrike" baseline="0" dirty="0" smtClean="0">
                          <a:solidFill>
                            <a:srgbClr val="000000"/>
                          </a:solidFill>
                          <a:latin typeface="Calibri"/>
                        </a:rPr>
                        <a:t> </a:t>
                      </a:r>
                      <a:r>
                        <a:rPr lang="en-US" sz="1400" b="0" i="0" u="none" strike="noStrike" baseline="0" dirty="0" err="1" smtClean="0">
                          <a:solidFill>
                            <a:srgbClr val="000000"/>
                          </a:solidFill>
                          <a:latin typeface="Calibri"/>
                        </a:rPr>
                        <a:t>em</a:t>
                      </a:r>
                      <a:r>
                        <a:rPr lang="en-US" sz="1400" b="0" i="0" u="none" strike="noStrike" baseline="0" dirty="0" smtClean="0">
                          <a:solidFill>
                            <a:srgbClr val="000000"/>
                          </a:solidFill>
                          <a:latin typeface="Calibri"/>
                        </a:rPr>
                        <a:t> ‘um </a:t>
                      </a:r>
                      <a:r>
                        <a:rPr lang="en-US" sz="1400" b="0" i="0" u="none" strike="noStrike" baseline="0" dirty="0" err="1" smtClean="0">
                          <a:solidFill>
                            <a:srgbClr val="000000"/>
                          </a:solidFill>
                          <a:latin typeface="Calibri"/>
                        </a:rPr>
                        <a:t>dia</a:t>
                      </a:r>
                      <a:r>
                        <a:rPr lang="en-US" sz="1400" b="0" i="0" u="none" strike="noStrike" baseline="0" dirty="0" smtClean="0">
                          <a:solidFill>
                            <a:srgbClr val="000000"/>
                          </a:solidFill>
                          <a:latin typeface="Calibri"/>
                        </a:rPr>
                        <a:t> de sol’ e </a:t>
                      </a:r>
                      <a:r>
                        <a:rPr lang="en-US" sz="1400" b="0" i="0" u="none" strike="noStrike" baseline="0" dirty="0" err="1" smtClean="0">
                          <a:solidFill>
                            <a:srgbClr val="000000"/>
                          </a:solidFill>
                          <a:latin typeface="Calibri"/>
                        </a:rPr>
                        <a:t>para</a:t>
                      </a:r>
                      <a:r>
                        <a:rPr lang="en-US" sz="1400" b="0" i="0" u="none" strike="noStrike" baseline="0" dirty="0" smtClean="0">
                          <a:solidFill>
                            <a:srgbClr val="000000"/>
                          </a:solidFill>
                          <a:latin typeface="Calibri"/>
                        </a:rPr>
                        <a:t> </a:t>
                      </a:r>
                      <a:r>
                        <a:rPr lang="en-US" sz="1400" b="0" i="0" u="none" strike="noStrike" baseline="0" dirty="0" err="1" smtClean="0">
                          <a:solidFill>
                            <a:srgbClr val="000000"/>
                          </a:solidFill>
                          <a:latin typeface="Calibri"/>
                        </a:rPr>
                        <a:t>condições</a:t>
                      </a:r>
                      <a:r>
                        <a:rPr lang="en-US" sz="1400" b="0" i="0" u="none" strike="noStrike" baseline="0" dirty="0" smtClean="0">
                          <a:solidFill>
                            <a:srgbClr val="000000"/>
                          </a:solidFill>
                          <a:latin typeface="Calibri"/>
                        </a:rPr>
                        <a:t> de </a:t>
                      </a:r>
                      <a:r>
                        <a:rPr lang="en-US" sz="1400" b="0" i="0" u="none" strike="noStrike" baseline="0" dirty="0" err="1" smtClean="0">
                          <a:solidFill>
                            <a:srgbClr val="000000"/>
                          </a:solidFill>
                          <a:latin typeface="Calibri"/>
                        </a:rPr>
                        <a:t>enchente</a:t>
                      </a:r>
                      <a:r>
                        <a:rPr lang="en-US" sz="1400" b="0" i="0" u="none" strike="noStrike" dirty="0" smtClean="0">
                          <a:solidFill>
                            <a:srgbClr val="000000"/>
                          </a:solidFill>
                          <a:latin typeface="Calibri"/>
                        </a:rPr>
                        <a:t>?</a:t>
                      </a:r>
                      <a:endParaRPr lang="en-US" sz="1400" b="0" i="0" u="none" strike="noStrike" dirty="0">
                        <a:solidFill>
                          <a:srgbClr val="000000"/>
                        </a:solidFill>
                        <a:latin typeface="Calibri"/>
                      </a:endParaRPr>
                    </a:p>
                  </a:txBody>
                  <a:tcPr marR="7234" marT="7234" marB="0" anchor="ctr">
                    <a:lnL w="12700" cap="flat" cmpd="sng" algn="ctr">
                      <a:solidFill>
                        <a:srgbClr val="000066"/>
                      </a:solidFill>
                      <a:prstDash val="solid"/>
                      <a:round/>
                      <a:headEnd type="none" w="med" len="med"/>
                      <a:tailEnd type="none" w="med" len="med"/>
                    </a:lnL>
                    <a:lnR w="12700" cap="flat" cmpd="sng" algn="ctr">
                      <a:solidFill>
                        <a:srgbClr val="000066"/>
                      </a:solidFill>
                      <a:prstDash val="solid"/>
                      <a:round/>
                      <a:headEnd type="none" w="med" len="med"/>
                      <a:tailEnd type="none" w="med" len="med"/>
                    </a:lnR>
                    <a:lnT w="6350" cap="flat" cmpd="sng" algn="ctr">
                      <a:solidFill>
                        <a:srgbClr val="000066"/>
                      </a:solidFill>
                      <a:prstDash val="solid"/>
                      <a:round/>
                      <a:headEnd type="none" w="med" len="med"/>
                      <a:tailEnd type="none" w="med" len="med"/>
                    </a:lnT>
                    <a:lnB w="6350" cap="flat" cmpd="sng" algn="ctr">
                      <a:solidFill>
                        <a:srgbClr val="000066"/>
                      </a:solidFill>
                      <a:prstDash val="solid"/>
                      <a:round/>
                      <a:headEnd type="none" w="med" len="med"/>
                      <a:tailEnd type="none" w="med" len="med"/>
                    </a:lnB>
                  </a:tcPr>
                </a:tc>
                <a:tc>
                  <a:txBody>
                    <a:bodyPr/>
                    <a:lstStyle/>
                    <a:p>
                      <a:pPr algn="ctr" fontAlgn="ctr"/>
                      <a:r>
                        <a:rPr lang="en-US" sz="1400" b="0" i="0" u="none" strike="noStrike">
                          <a:solidFill>
                            <a:srgbClr val="000000"/>
                          </a:solidFill>
                          <a:latin typeface="Calibri"/>
                        </a:rPr>
                        <a:t>1</a:t>
                      </a:r>
                    </a:p>
                  </a:txBody>
                  <a:tcPr marL="7234" marR="7234" marT="7234" marB="0" anchor="ctr">
                    <a:lnL w="12700" cap="flat" cmpd="sng" algn="ctr">
                      <a:solidFill>
                        <a:srgbClr val="000066"/>
                      </a:solidFill>
                      <a:prstDash val="solid"/>
                      <a:round/>
                      <a:headEnd type="none" w="med" len="med"/>
                      <a:tailEnd type="none" w="med" len="med"/>
                    </a:lnL>
                    <a:lnR w="12700" cap="flat" cmpd="sng" algn="ctr">
                      <a:solidFill>
                        <a:srgbClr val="000066"/>
                      </a:solidFill>
                      <a:prstDash val="solid"/>
                      <a:round/>
                      <a:headEnd type="none" w="med" len="med"/>
                      <a:tailEnd type="none" w="med" len="med"/>
                    </a:lnR>
                    <a:lnT w="6350" cap="flat" cmpd="sng" algn="ctr">
                      <a:solidFill>
                        <a:srgbClr val="000066"/>
                      </a:solidFill>
                      <a:prstDash val="solid"/>
                      <a:round/>
                      <a:headEnd type="none" w="med" len="med"/>
                      <a:tailEnd type="none" w="med" len="med"/>
                    </a:lnT>
                    <a:lnB w="6350" cap="flat" cmpd="sng" algn="ctr">
                      <a:solidFill>
                        <a:srgbClr val="000066"/>
                      </a:solidFill>
                      <a:prstDash val="solid"/>
                      <a:round/>
                      <a:headEnd type="none" w="med" len="med"/>
                      <a:tailEnd type="none" w="med" len="med"/>
                    </a:lnB>
                  </a:tcPr>
                </a:tc>
              </a:tr>
              <a:tr h="483354">
                <a:tc>
                  <a:txBody>
                    <a:bodyPr/>
                    <a:lstStyle/>
                    <a:p>
                      <a:pPr algn="l" fontAlgn="ctr"/>
                      <a:r>
                        <a:rPr lang="en-US" sz="1400" b="0" i="0" u="none" strike="noStrike" dirty="0" err="1" smtClean="0">
                          <a:solidFill>
                            <a:srgbClr val="000000"/>
                          </a:solidFill>
                          <a:latin typeface="Calibri"/>
                        </a:rPr>
                        <a:t>Foram</a:t>
                      </a:r>
                      <a:r>
                        <a:rPr lang="en-US" sz="1400" b="0" i="0" u="none" strike="noStrike" dirty="0" smtClean="0">
                          <a:solidFill>
                            <a:srgbClr val="000000"/>
                          </a:solidFill>
                          <a:latin typeface="Calibri"/>
                        </a:rPr>
                        <a:t> </a:t>
                      </a:r>
                      <a:r>
                        <a:rPr lang="en-US" sz="1400" b="0" i="0" u="none" strike="noStrike" dirty="0" err="1" smtClean="0">
                          <a:solidFill>
                            <a:srgbClr val="000000"/>
                          </a:solidFill>
                          <a:latin typeface="Calibri"/>
                        </a:rPr>
                        <a:t>conduzidos</a:t>
                      </a:r>
                      <a:r>
                        <a:rPr lang="en-US" sz="1400" b="0" i="0" u="none" strike="noStrike" dirty="0" smtClean="0">
                          <a:solidFill>
                            <a:srgbClr val="000000"/>
                          </a:solidFill>
                          <a:latin typeface="Calibri"/>
                        </a:rPr>
                        <a:t> de forma </a:t>
                      </a:r>
                      <a:r>
                        <a:rPr lang="en-US" sz="1400" b="0" i="0" u="none" strike="noStrike" dirty="0" err="1" smtClean="0">
                          <a:solidFill>
                            <a:srgbClr val="000000"/>
                          </a:solidFill>
                          <a:latin typeface="Calibri"/>
                        </a:rPr>
                        <a:t>apropriada</a:t>
                      </a:r>
                      <a:r>
                        <a:rPr lang="en-US" sz="1400" b="0" i="0" u="none" strike="noStrike" baseline="0" dirty="0" smtClean="0">
                          <a:solidFill>
                            <a:srgbClr val="000000"/>
                          </a:solidFill>
                          <a:latin typeface="Calibri"/>
                        </a:rPr>
                        <a:t> </a:t>
                      </a:r>
                      <a:r>
                        <a:rPr lang="en-US" sz="1400" b="0" i="0" u="none" strike="noStrike" baseline="0" dirty="0" err="1" smtClean="0">
                          <a:solidFill>
                            <a:srgbClr val="000000"/>
                          </a:solidFill>
                          <a:latin typeface="Calibri"/>
                        </a:rPr>
                        <a:t>exercício</a:t>
                      </a:r>
                      <a:r>
                        <a:rPr lang="en-US" sz="1400" b="0" i="0" u="none" strike="noStrike" baseline="0" dirty="0" smtClean="0">
                          <a:solidFill>
                            <a:srgbClr val="000000"/>
                          </a:solidFill>
                          <a:latin typeface="Calibri"/>
                        </a:rPr>
                        <a:t> de </a:t>
                      </a:r>
                      <a:r>
                        <a:rPr lang="en-US" sz="1400" b="0" i="0" u="none" strike="noStrike" baseline="0" dirty="0" err="1" smtClean="0">
                          <a:solidFill>
                            <a:srgbClr val="000000"/>
                          </a:solidFill>
                          <a:latin typeface="Calibri"/>
                        </a:rPr>
                        <a:t>Segurança</a:t>
                      </a:r>
                      <a:r>
                        <a:rPr lang="en-US" sz="1400" b="0" i="0" u="none" strike="noStrike" baseline="0" dirty="0" smtClean="0">
                          <a:solidFill>
                            <a:srgbClr val="000000"/>
                          </a:solidFill>
                          <a:latin typeface="Calibri"/>
                        </a:rPr>
                        <a:t> de </a:t>
                      </a:r>
                      <a:r>
                        <a:rPr lang="en-US" sz="1400" b="0" i="0" u="none" strike="noStrike" baseline="0" dirty="0" err="1" smtClean="0">
                          <a:solidFill>
                            <a:srgbClr val="000000"/>
                          </a:solidFill>
                          <a:latin typeface="Calibri"/>
                        </a:rPr>
                        <a:t>Barragens</a:t>
                      </a:r>
                      <a:r>
                        <a:rPr lang="en-US" sz="1400" b="0" i="0" u="none" strike="noStrike" baseline="0" dirty="0" smtClean="0">
                          <a:solidFill>
                            <a:srgbClr val="000000"/>
                          </a:solidFill>
                          <a:latin typeface="Calibri"/>
                        </a:rPr>
                        <a:t> </a:t>
                      </a:r>
                      <a:r>
                        <a:rPr lang="en-US" sz="1400" b="0" i="0" u="none" strike="noStrike" baseline="0" dirty="0" err="1" smtClean="0">
                          <a:solidFill>
                            <a:srgbClr val="000000"/>
                          </a:solidFill>
                          <a:latin typeface="Calibri"/>
                        </a:rPr>
                        <a:t>para</a:t>
                      </a:r>
                      <a:r>
                        <a:rPr lang="en-US" sz="1400" b="0" i="0" u="none" strike="noStrike" baseline="0" dirty="0" smtClean="0">
                          <a:solidFill>
                            <a:srgbClr val="000000"/>
                          </a:solidFill>
                          <a:latin typeface="Calibri"/>
                        </a:rPr>
                        <a:t> a </a:t>
                      </a:r>
                      <a:r>
                        <a:rPr lang="en-US" sz="1400" b="0" i="0" u="none" strike="noStrike" baseline="0" dirty="0" err="1" smtClean="0">
                          <a:solidFill>
                            <a:srgbClr val="000000"/>
                          </a:solidFill>
                          <a:latin typeface="Calibri"/>
                        </a:rPr>
                        <a:t>classe</a:t>
                      </a:r>
                      <a:r>
                        <a:rPr lang="en-US" sz="1400" b="0" i="0" u="none" strike="noStrike" baseline="0" dirty="0" smtClean="0">
                          <a:solidFill>
                            <a:srgbClr val="000000"/>
                          </a:solidFill>
                          <a:latin typeface="Calibri"/>
                        </a:rPr>
                        <a:t> </a:t>
                      </a:r>
                      <a:r>
                        <a:rPr lang="en-US" sz="1400" b="0" i="0" u="none" strike="noStrike" dirty="0" smtClean="0">
                          <a:solidFill>
                            <a:srgbClr val="000000"/>
                          </a:solidFill>
                          <a:latin typeface="Calibri"/>
                        </a:rPr>
                        <a:t>DSAC, </a:t>
                      </a:r>
                      <a:r>
                        <a:rPr lang="en-US" sz="1400" b="0" i="0" u="none" strike="noStrike" dirty="0" err="1" smtClean="0">
                          <a:solidFill>
                            <a:srgbClr val="000000"/>
                          </a:solidFill>
                          <a:latin typeface="Calibri"/>
                        </a:rPr>
                        <a:t>especialmente</a:t>
                      </a:r>
                      <a:r>
                        <a:rPr lang="en-US" sz="1400" b="0" i="0" u="none" strike="noStrike" dirty="0" smtClean="0">
                          <a:solidFill>
                            <a:srgbClr val="000000"/>
                          </a:solidFill>
                          <a:latin typeface="Calibri"/>
                        </a:rPr>
                        <a:t> </a:t>
                      </a:r>
                      <a:r>
                        <a:rPr lang="en-US" sz="1400" b="0" i="0" u="none" strike="noStrike" dirty="0" err="1" smtClean="0">
                          <a:solidFill>
                            <a:srgbClr val="000000"/>
                          </a:solidFill>
                          <a:latin typeface="Calibri"/>
                        </a:rPr>
                        <a:t>envolvendo</a:t>
                      </a:r>
                      <a:r>
                        <a:rPr lang="en-US" sz="1400" b="0" i="0" u="none" strike="noStrike" baseline="0" dirty="0" smtClean="0">
                          <a:solidFill>
                            <a:srgbClr val="000000"/>
                          </a:solidFill>
                          <a:latin typeface="Calibri"/>
                        </a:rPr>
                        <a:t> </a:t>
                      </a:r>
                      <a:r>
                        <a:rPr lang="en-US" sz="1400" b="0" i="0" u="none" strike="noStrike" baseline="0" dirty="0" err="1" smtClean="0">
                          <a:solidFill>
                            <a:srgbClr val="000000"/>
                          </a:solidFill>
                          <a:latin typeface="Calibri"/>
                        </a:rPr>
                        <a:t>barragens</a:t>
                      </a:r>
                      <a:r>
                        <a:rPr lang="en-US" sz="1400" b="0" i="0" u="none" strike="noStrike" baseline="0" dirty="0" smtClean="0">
                          <a:solidFill>
                            <a:srgbClr val="000000"/>
                          </a:solidFill>
                          <a:latin typeface="Calibri"/>
                        </a:rPr>
                        <a:t>, </a:t>
                      </a:r>
                      <a:r>
                        <a:rPr lang="en-US" sz="1400" b="0" i="0" u="none" strike="noStrike" baseline="0" dirty="0" err="1" smtClean="0">
                          <a:solidFill>
                            <a:srgbClr val="000000"/>
                          </a:solidFill>
                          <a:latin typeface="Calibri"/>
                        </a:rPr>
                        <a:t>nos</a:t>
                      </a:r>
                      <a:r>
                        <a:rPr lang="en-US" sz="1400" b="0" i="0" u="none" strike="noStrike" baseline="0" dirty="0" smtClean="0">
                          <a:solidFill>
                            <a:srgbClr val="000000"/>
                          </a:solidFill>
                          <a:latin typeface="Calibri"/>
                        </a:rPr>
                        <a:t> </a:t>
                      </a:r>
                      <a:r>
                        <a:rPr lang="en-US" sz="1400" b="0" i="0" u="none" strike="noStrike" baseline="0" dirty="0" err="1" smtClean="0">
                          <a:solidFill>
                            <a:srgbClr val="000000"/>
                          </a:solidFill>
                          <a:latin typeface="Calibri"/>
                        </a:rPr>
                        <a:t>últimos</a:t>
                      </a:r>
                      <a:r>
                        <a:rPr lang="en-US" sz="1400" b="0" i="0" u="none" strike="noStrike" baseline="0" dirty="0" smtClean="0">
                          <a:solidFill>
                            <a:srgbClr val="000000"/>
                          </a:solidFill>
                          <a:latin typeface="Calibri"/>
                        </a:rPr>
                        <a:t> </a:t>
                      </a:r>
                      <a:r>
                        <a:rPr lang="en-US" sz="1400" b="0" i="0" u="none" strike="noStrike" baseline="0" dirty="0" err="1" smtClean="0">
                          <a:solidFill>
                            <a:srgbClr val="000000"/>
                          </a:solidFill>
                          <a:latin typeface="Calibri"/>
                        </a:rPr>
                        <a:t>cinco</a:t>
                      </a:r>
                      <a:r>
                        <a:rPr lang="en-US" sz="1400" b="0" i="0" u="none" strike="noStrike" baseline="0" dirty="0" smtClean="0">
                          <a:solidFill>
                            <a:srgbClr val="000000"/>
                          </a:solidFill>
                          <a:latin typeface="Calibri"/>
                        </a:rPr>
                        <a:t> </a:t>
                      </a:r>
                      <a:r>
                        <a:rPr lang="en-US" sz="1400" b="0" i="0" u="none" strike="noStrike" baseline="0" dirty="0" err="1" smtClean="0">
                          <a:solidFill>
                            <a:srgbClr val="000000"/>
                          </a:solidFill>
                          <a:latin typeface="Calibri"/>
                        </a:rPr>
                        <a:t>anos</a:t>
                      </a:r>
                      <a:r>
                        <a:rPr lang="en-US" sz="1400" b="0" i="0" u="none" strike="noStrike" dirty="0" smtClean="0">
                          <a:solidFill>
                            <a:srgbClr val="000000"/>
                          </a:solidFill>
                          <a:latin typeface="Calibri"/>
                        </a:rPr>
                        <a:t>?</a:t>
                      </a:r>
                      <a:endParaRPr lang="en-US" sz="1400" b="0" i="0" u="none" strike="noStrike" dirty="0">
                        <a:solidFill>
                          <a:srgbClr val="000000"/>
                        </a:solidFill>
                        <a:latin typeface="Calibri"/>
                      </a:endParaRPr>
                    </a:p>
                  </a:txBody>
                  <a:tcPr marR="7234" marT="7234" marB="0" anchor="ctr">
                    <a:lnL w="12700" cap="flat" cmpd="sng" algn="ctr">
                      <a:solidFill>
                        <a:srgbClr val="000066"/>
                      </a:solidFill>
                      <a:prstDash val="solid"/>
                      <a:round/>
                      <a:headEnd type="none" w="med" len="med"/>
                      <a:tailEnd type="none" w="med" len="med"/>
                    </a:lnL>
                    <a:lnR w="12700" cap="flat" cmpd="sng" algn="ctr">
                      <a:solidFill>
                        <a:srgbClr val="000066"/>
                      </a:solidFill>
                      <a:prstDash val="solid"/>
                      <a:round/>
                      <a:headEnd type="none" w="med" len="med"/>
                      <a:tailEnd type="none" w="med" len="med"/>
                    </a:lnR>
                    <a:lnT w="6350" cap="flat" cmpd="sng" algn="ctr">
                      <a:solidFill>
                        <a:srgbClr val="000066"/>
                      </a:solidFill>
                      <a:prstDash val="solid"/>
                      <a:round/>
                      <a:headEnd type="none" w="med" len="med"/>
                      <a:tailEnd type="none" w="med" len="med"/>
                    </a:lnT>
                    <a:lnB w="6350" cap="flat" cmpd="sng" algn="ctr">
                      <a:solidFill>
                        <a:srgbClr val="000066"/>
                      </a:solidFill>
                      <a:prstDash val="solid"/>
                      <a:round/>
                      <a:headEnd type="none" w="med" len="med"/>
                      <a:tailEnd type="none" w="med" len="med"/>
                    </a:lnB>
                  </a:tcPr>
                </a:tc>
                <a:tc>
                  <a:txBody>
                    <a:bodyPr/>
                    <a:lstStyle/>
                    <a:p>
                      <a:pPr algn="ctr" fontAlgn="ctr"/>
                      <a:r>
                        <a:rPr lang="en-US" sz="1400" b="0" i="0" u="none" strike="noStrike">
                          <a:solidFill>
                            <a:srgbClr val="000000"/>
                          </a:solidFill>
                          <a:latin typeface="Calibri"/>
                        </a:rPr>
                        <a:t>5</a:t>
                      </a:r>
                    </a:p>
                  </a:txBody>
                  <a:tcPr marL="7234" marR="7234" marT="7234" marB="0" anchor="ctr">
                    <a:lnL w="12700" cap="flat" cmpd="sng" algn="ctr">
                      <a:solidFill>
                        <a:srgbClr val="000066"/>
                      </a:solidFill>
                      <a:prstDash val="solid"/>
                      <a:round/>
                      <a:headEnd type="none" w="med" len="med"/>
                      <a:tailEnd type="none" w="med" len="med"/>
                    </a:lnL>
                    <a:lnR w="12700" cap="flat" cmpd="sng" algn="ctr">
                      <a:solidFill>
                        <a:srgbClr val="000066"/>
                      </a:solidFill>
                      <a:prstDash val="solid"/>
                      <a:round/>
                      <a:headEnd type="none" w="med" len="med"/>
                      <a:tailEnd type="none" w="med" len="med"/>
                    </a:lnR>
                    <a:lnT w="6350" cap="flat" cmpd="sng" algn="ctr">
                      <a:solidFill>
                        <a:srgbClr val="000066"/>
                      </a:solidFill>
                      <a:prstDash val="solid"/>
                      <a:round/>
                      <a:headEnd type="none" w="med" len="med"/>
                      <a:tailEnd type="none" w="med" len="med"/>
                    </a:lnT>
                    <a:lnB w="6350" cap="flat" cmpd="sng" algn="ctr">
                      <a:solidFill>
                        <a:srgbClr val="000066"/>
                      </a:solidFill>
                      <a:prstDash val="solid"/>
                      <a:round/>
                      <a:headEnd type="none" w="med" len="med"/>
                      <a:tailEnd type="none" w="med" len="med"/>
                    </a:lnB>
                  </a:tcPr>
                </a:tc>
              </a:tr>
              <a:tr h="721002">
                <a:tc>
                  <a:txBody>
                    <a:bodyPr/>
                    <a:lstStyle/>
                    <a:p>
                      <a:pPr algn="l" fontAlgn="ctr"/>
                      <a:r>
                        <a:rPr lang="en-US" sz="1400" b="0" i="0" u="none" strike="noStrike" dirty="0" smtClean="0">
                          <a:solidFill>
                            <a:srgbClr val="000000"/>
                          </a:solidFill>
                          <a:latin typeface="Calibri"/>
                        </a:rPr>
                        <a:t>O PAE</a:t>
                      </a:r>
                      <a:r>
                        <a:rPr lang="en-US" sz="1400" b="0" i="0" u="none" strike="noStrike" baseline="0" dirty="0" smtClean="0">
                          <a:solidFill>
                            <a:srgbClr val="000000"/>
                          </a:solidFill>
                          <a:latin typeface="Calibri"/>
                        </a:rPr>
                        <a:t> </a:t>
                      </a:r>
                      <a:r>
                        <a:rPr lang="en-US" sz="1400" b="0" i="0" u="none" strike="noStrike" baseline="0" dirty="0" err="1" smtClean="0">
                          <a:solidFill>
                            <a:srgbClr val="000000"/>
                          </a:solidFill>
                          <a:latin typeface="Calibri"/>
                        </a:rPr>
                        <a:t>foi</a:t>
                      </a:r>
                      <a:r>
                        <a:rPr lang="en-US" sz="1400" b="0" i="0" u="none" strike="noStrike" baseline="0" dirty="0" smtClean="0">
                          <a:solidFill>
                            <a:srgbClr val="000000"/>
                          </a:solidFill>
                          <a:latin typeface="Calibri"/>
                        </a:rPr>
                        <a:t> </a:t>
                      </a:r>
                      <a:r>
                        <a:rPr lang="en-US" sz="1400" b="0" i="0" u="none" strike="noStrike" baseline="0" dirty="0" err="1" smtClean="0">
                          <a:solidFill>
                            <a:srgbClr val="000000"/>
                          </a:solidFill>
                          <a:latin typeface="Calibri"/>
                        </a:rPr>
                        <a:t>coordenado</a:t>
                      </a:r>
                      <a:r>
                        <a:rPr lang="en-US" sz="1400" b="0" i="0" u="none" strike="noStrike" baseline="0" dirty="0" smtClean="0">
                          <a:solidFill>
                            <a:srgbClr val="000000"/>
                          </a:solidFill>
                          <a:latin typeface="Calibri"/>
                        </a:rPr>
                        <a:t> com </a:t>
                      </a:r>
                      <a:r>
                        <a:rPr lang="en-US" sz="1400" b="0" i="0" u="none" strike="noStrike" baseline="0" dirty="0" err="1" smtClean="0">
                          <a:solidFill>
                            <a:srgbClr val="000000"/>
                          </a:solidFill>
                          <a:latin typeface="Calibri"/>
                        </a:rPr>
                        <a:t>todas</a:t>
                      </a:r>
                      <a:r>
                        <a:rPr lang="en-US" sz="1400" b="0" i="0" u="none" strike="noStrike" baseline="0" dirty="0" smtClean="0">
                          <a:solidFill>
                            <a:srgbClr val="000000"/>
                          </a:solidFill>
                          <a:latin typeface="Calibri"/>
                        </a:rPr>
                        <a:t> as </a:t>
                      </a:r>
                      <a:r>
                        <a:rPr lang="en-US" sz="1400" b="0" i="0" u="none" strike="noStrike" baseline="0" dirty="0" err="1" smtClean="0">
                          <a:solidFill>
                            <a:srgbClr val="000000"/>
                          </a:solidFill>
                          <a:latin typeface="Calibri"/>
                        </a:rPr>
                        <a:t>autoridades</a:t>
                      </a:r>
                      <a:r>
                        <a:rPr lang="en-US" sz="1400" b="0" i="0" u="none" strike="noStrike" baseline="0" dirty="0" smtClean="0">
                          <a:solidFill>
                            <a:srgbClr val="000000"/>
                          </a:solidFill>
                          <a:latin typeface="Calibri"/>
                        </a:rPr>
                        <a:t> </a:t>
                      </a:r>
                      <a:r>
                        <a:rPr lang="en-US" sz="1400" b="0" i="0" u="none" strike="noStrike" baseline="0" dirty="0" err="1" smtClean="0">
                          <a:solidFill>
                            <a:srgbClr val="000000"/>
                          </a:solidFill>
                          <a:latin typeface="Calibri"/>
                        </a:rPr>
                        <a:t>Estaduais</a:t>
                      </a:r>
                      <a:r>
                        <a:rPr lang="en-US" sz="1400" b="0" i="0" u="none" strike="noStrike" baseline="0" dirty="0" smtClean="0">
                          <a:solidFill>
                            <a:srgbClr val="000000"/>
                          </a:solidFill>
                          <a:latin typeface="Calibri"/>
                        </a:rPr>
                        <a:t>, </a:t>
                      </a:r>
                      <a:r>
                        <a:rPr lang="en-US" sz="1400" b="0" i="0" u="none" strike="noStrike" baseline="0" dirty="0" err="1" smtClean="0">
                          <a:solidFill>
                            <a:srgbClr val="000000"/>
                          </a:solidFill>
                          <a:latin typeface="Calibri"/>
                        </a:rPr>
                        <a:t>Federais</a:t>
                      </a:r>
                      <a:r>
                        <a:rPr lang="en-US" sz="1400" b="0" i="0" u="none" strike="noStrike" baseline="0" dirty="0" smtClean="0">
                          <a:solidFill>
                            <a:srgbClr val="000000"/>
                          </a:solidFill>
                          <a:latin typeface="Calibri"/>
                        </a:rPr>
                        <a:t> e </a:t>
                      </a:r>
                      <a:r>
                        <a:rPr lang="en-US" sz="1400" b="0" i="0" u="none" strike="noStrike" baseline="0" dirty="0" err="1" smtClean="0">
                          <a:solidFill>
                            <a:srgbClr val="000000"/>
                          </a:solidFill>
                          <a:latin typeface="Calibri"/>
                        </a:rPr>
                        <a:t>Locais</a:t>
                      </a:r>
                      <a:r>
                        <a:rPr lang="en-US" sz="1400" b="0" i="0" u="none" strike="noStrike" baseline="0" dirty="0" smtClean="0">
                          <a:solidFill>
                            <a:srgbClr val="000000"/>
                          </a:solidFill>
                          <a:latin typeface="Calibri"/>
                        </a:rPr>
                        <a:t> a </a:t>
                      </a:r>
                      <a:r>
                        <a:rPr lang="en-US" sz="1400" b="0" i="0" u="none" strike="noStrike" baseline="0" dirty="0" err="1" smtClean="0">
                          <a:solidFill>
                            <a:srgbClr val="000000"/>
                          </a:solidFill>
                          <a:latin typeface="Calibri"/>
                        </a:rPr>
                        <a:t>montante</a:t>
                      </a:r>
                      <a:r>
                        <a:rPr lang="en-US" sz="1400" b="0" i="0" u="none" strike="noStrike" baseline="0" dirty="0" smtClean="0">
                          <a:solidFill>
                            <a:srgbClr val="000000"/>
                          </a:solidFill>
                          <a:latin typeface="Calibri"/>
                        </a:rPr>
                        <a:t> e a </a:t>
                      </a:r>
                      <a:r>
                        <a:rPr lang="en-US" sz="1400" b="0" i="0" u="none" strike="noStrike" baseline="0" dirty="0" err="1" smtClean="0">
                          <a:solidFill>
                            <a:srgbClr val="000000"/>
                          </a:solidFill>
                          <a:latin typeface="Calibri"/>
                        </a:rPr>
                        <a:t>jusante</a:t>
                      </a:r>
                      <a:r>
                        <a:rPr lang="en-US" sz="1400" b="0" i="0" u="none" strike="noStrike" baseline="0" dirty="0" smtClean="0">
                          <a:solidFill>
                            <a:srgbClr val="000000"/>
                          </a:solidFill>
                          <a:latin typeface="Calibri"/>
                        </a:rPr>
                        <a:t> </a:t>
                      </a:r>
                      <a:r>
                        <a:rPr lang="en-US" sz="1400" b="0" i="0" u="none" strike="noStrike" baseline="0" dirty="0" err="1" smtClean="0">
                          <a:solidFill>
                            <a:srgbClr val="000000"/>
                          </a:solidFill>
                          <a:latin typeface="Calibri"/>
                        </a:rPr>
                        <a:t>que</a:t>
                      </a:r>
                      <a:r>
                        <a:rPr lang="en-US" sz="1400" b="0" i="0" u="none" strike="noStrike" baseline="0" dirty="0" smtClean="0">
                          <a:solidFill>
                            <a:srgbClr val="000000"/>
                          </a:solidFill>
                          <a:latin typeface="Calibri"/>
                        </a:rPr>
                        <a:t> </a:t>
                      </a:r>
                      <a:r>
                        <a:rPr lang="en-US" sz="1400" b="0" i="0" u="none" strike="noStrike" baseline="0" dirty="0" err="1" smtClean="0">
                          <a:solidFill>
                            <a:srgbClr val="000000"/>
                          </a:solidFill>
                          <a:latin typeface="Calibri"/>
                        </a:rPr>
                        <a:t>são</a:t>
                      </a:r>
                      <a:r>
                        <a:rPr lang="en-US" sz="1400" b="0" i="0" u="none" strike="noStrike" baseline="0" dirty="0" smtClean="0">
                          <a:solidFill>
                            <a:srgbClr val="000000"/>
                          </a:solidFill>
                          <a:latin typeface="Calibri"/>
                        </a:rPr>
                        <a:t> </a:t>
                      </a:r>
                      <a:r>
                        <a:rPr lang="en-US" sz="1400" b="0" i="0" u="none" strike="noStrike" baseline="0" dirty="0" err="1" smtClean="0">
                          <a:solidFill>
                            <a:srgbClr val="000000"/>
                          </a:solidFill>
                          <a:latin typeface="Calibri"/>
                        </a:rPr>
                        <a:t>responsáveis</a:t>
                      </a:r>
                      <a:r>
                        <a:rPr lang="en-US" sz="1400" b="0" i="0" u="none" strike="noStrike" baseline="0" dirty="0" smtClean="0">
                          <a:solidFill>
                            <a:srgbClr val="000000"/>
                          </a:solidFill>
                          <a:latin typeface="Calibri"/>
                        </a:rPr>
                        <a:t> </a:t>
                      </a:r>
                      <a:r>
                        <a:rPr lang="en-US" sz="1400" b="0" i="0" u="none" strike="noStrike" baseline="0" dirty="0" err="1" smtClean="0">
                          <a:solidFill>
                            <a:srgbClr val="000000"/>
                          </a:solidFill>
                          <a:latin typeface="Calibri"/>
                        </a:rPr>
                        <a:t>pelo</a:t>
                      </a:r>
                      <a:r>
                        <a:rPr lang="en-US" sz="1400" b="0" i="0" u="none" strike="noStrike" baseline="0" dirty="0" smtClean="0">
                          <a:solidFill>
                            <a:srgbClr val="000000"/>
                          </a:solidFill>
                          <a:latin typeface="Calibri"/>
                        </a:rPr>
                        <a:t> </a:t>
                      </a:r>
                      <a:r>
                        <a:rPr lang="en-US" sz="1400" b="0" i="0" u="none" strike="noStrike" baseline="0" dirty="0" err="1" smtClean="0">
                          <a:solidFill>
                            <a:srgbClr val="000000"/>
                          </a:solidFill>
                          <a:latin typeface="Calibri"/>
                        </a:rPr>
                        <a:t>desenvolvimento</a:t>
                      </a:r>
                      <a:r>
                        <a:rPr lang="en-US" sz="1400" b="0" i="0" u="none" strike="noStrike" baseline="0" dirty="0" smtClean="0">
                          <a:solidFill>
                            <a:srgbClr val="000000"/>
                          </a:solidFill>
                          <a:latin typeface="Calibri"/>
                        </a:rPr>
                        <a:t> de </a:t>
                      </a:r>
                      <a:r>
                        <a:rPr lang="en-US" sz="1400" b="0" i="0" u="none" strike="noStrike" baseline="0" dirty="0" err="1" smtClean="0">
                          <a:solidFill>
                            <a:srgbClr val="000000"/>
                          </a:solidFill>
                          <a:latin typeface="Calibri"/>
                        </a:rPr>
                        <a:t>planos</a:t>
                      </a:r>
                      <a:r>
                        <a:rPr lang="en-US" sz="1400" b="0" i="0" u="none" strike="noStrike" baseline="0" dirty="0" smtClean="0">
                          <a:solidFill>
                            <a:srgbClr val="000000"/>
                          </a:solidFill>
                          <a:latin typeface="Calibri"/>
                        </a:rPr>
                        <a:t> de </a:t>
                      </a:r>
                      <a:r>
                        <a:rPr lang="en-US" sz="1400" b="0" i="0" u="none" strike="noStrike" baseline="0" dirty="0" err="1" smtClean="0">
                          <a:solidFill>
                            <a:srgbClr val="000000"/>
                          </a:solidFill>
                          <a:latin typeface="Calibri"/>
                        </a:rPr>
                        <a:t>evacuação</a:t>
                      </a:r>
                      <a:r>
                        <a:rPr lang="en-US" sz="1400" b="0" i="0" u="none" strike="noStrike" dirty="0" smtClean="0">
                          <a:solidFill>
                            <a:srgbClr val="000000"/>
                          </a:solidFill>
                          <a:latin typeface="Calibri"/>
                        </a:rPr>
                        <a:t>?</a:t>
                      </a:r>
                      <a:endParaRPr lang="en-US" sz="1400" b="0" i="0" u="none" strike="noStrike" dirty="0">
                        <a:solidFill>
                          <a:srgbClr val="000000"/>
                        </a:solidFill>
                        <a:latin typeface="Calibri"/>
                      </a:endParaRPr>
                    </a:p>
                  </a:txBody>
                  <a:tcPr marR="7234" marT="7234" marB="0" anchor="ctr">
                    <a:lnL w="12700" cap="flat" cmpd="sng" algn="ctr">
                      <a:solidFill>
                        <a:srgbClr val="000066"/>
                      </a:solidFill>
                      <a:prstDash val="solid"/>
                      <a:round/>
                      <a:headEnd type="none" w="med" len="med"/>
                      <a:tailEnd type="none" w="med" len="med"/>
                    </a:lnL>
                    <a:lnR w="12700" cap="flat" cmpd="sng" algn="ctr">
                      <a:solidFill>
                        <a:srgbClr val="000066"/>
                      </a:solidFill>
                      <a:prstDash val="solid"/>
                      <a:round/>
                      <a:headEnd type="none" w="med" len="med"/>
                      <a:tailEnd type="none" w="med" len="med"/>
                    </a:lnR>
                    <a:lnT w="6350" cap="flat" cmpd="sng" algn="ctr">
                      <a:solidFill>
                        <a:srgbClr val="000066"/>
                      </a:solidFill>
                      <a:prstDash val="solid"/>
                      <a:round/>
                      <a:headEnd type="none" w="med" len="med"/>
                      <a:tailEnd type="none" w="med" len="med"/>
                    </a:lnT>
                    <a:lnB w="6350" cap="flat" cmpd="sng" algn="ctr">
                      <a:solidFill>
                        <a:srgbClr val="000066"/>
                      </a:solidFill>
                      <a:prstDash val="solid"/>
                      <a:round/>
                      <a:headEnd type="none" w="med" len="med"/>
                      <a:tailEnd type="none" w="med" len="med"/>
                    </a:lnB>
                  </a:tcPr>
                </a:tc>
                <a:tc>
                  <a:txBody>
                    <a:bodyPr/>
                    <a:lstStyle/>
                    <a:p>
                      <a:pPr algn="ctr" fontAlgn="ctr"/>
                      <a:r>
                        <a:rPr lang="en-US" sz="1400" b="0" i="0" u="none" strike="noStrike">
                          <a:solidFill>
                            <a:srgbClr val="000000"/>
                          </a:solidFill>
                          <a:latin typeface="Calibri"/>
                        </a:rPr>
                        <a:t>1</a:t>
                      </a:r>
                    </a:p>
                  </a:txBody>
                  <a:tcPr marL="7234" marR="7234" marT="7234" marB="0" anchor="ctr">
                    <a:lnL w="12700" cap="flat" cmpd="sng" algn="ctr">
                      <a:solidFill>
                        <a:srgbClr val="000066"/>
                      </a:solidFill>
                      <a:prstDash val="solid"/>
                      <a:round/>
                      <a:headEnd type="none" w="med" len="med"/>
                      <a:tailEnd type="none" w="med" len="med"/>
                    </a:lnL>
                    <a:lnR w="12700" cap="flat" cmpd="sng" algn="ctr">
                      <a:solidFill>
                        <a:srgbClr val="000066"/>
                      </a:solidFill>
                      <a:prstDash val="solid"/>
                      <a:round/>
                      <a:headEnd type="none" w="med" len="med"/>
                      <a:tailEnd type="none" w="med" len="med"/>
                    </a:lnR>
                    <a:lnT w="6350" cap="flat" cmpd="sng" algn="ctr">
                      <a:solidFill>
                        <a:srgbClr val="000066"/>
                      </a:solidFill>
                      <a:prstDash val="solid"/>
                      <a:round/>
                      <a:headEnd type="none" w="med" len="med"/>
                      <a:tailEnd type="none" w="med" len="med"/>
                    </a:lnT>
                    <a:lnB w="6350" cap="flat" cmpd="sng" algn="ctr">
                      <a:solidFill>
                        <a:srgbClr val="000066"/>
                      </a:solidFill>
                      <a:prstDash val="solid"/>
                      <a:round/>
                      <a:headEnd type="none" w="med" len="med"/>
                      <a:tailEnd type="none" w="med" len="med"/>
                    </a:lnB>
                  </a:tcPr>
                </a:tc>
              </a:tr>
              <a:tr h="721002">
                <a:tc>
                  <a:txBody>
                    <a:bodyPr/>
                    <a:lstStyle/>
                    <a:p>
                      <a:pPr algn="l" fontAlgn="ctr"/>
                      <a:r>
                        <a:rPr lang="en-US" sz="1400" b="0" i="0" u="none" strike="noStrike" dirty="0" smtClean="0">
                          <a:solidFill>
                            <a:srgbClr val="000000"/>
                          </a:solidFill>
                          <a:latin typeface="Calibri"/>
                        </a:rPr>
                        <a:t>O </a:t>
                      </a:r>
                      <a:r>
                        <a:rPr lang="en-US" sz="1400" b="0" i="0" u="none" strike="noStrike" dirty="0" err="1" smtClean="0">
                          <a:solidFill>
                            <a:srgbClr val="000000"/>
                          </a:solidFill>
                          <a:latin typeface="Calibri"/>
                        </a:rPr>
                        <a:t>escritório</a:t>
                      </a:r>
                      <a:r>
                        <a:rPr lang="en-US" sz="1400" b="0" i="0" u="none" strike="noStrike" baseline="0" dirty="0" smtClean="0">
                          <a:solidFill>
                            <a:srgbClr val="000000"/>
                          </a:solidFill>
                          <a:latin typeface="Calibri"/>
                        </a:rPr>
                        <a:t> de </a:t>
                      </a:r>
                      <a:r>
                        <a:rPr lang="en-US" sz="1400" b="0" i="0" u="none" strike="noStrike" baseline="0" dirty="0" err="1" smtClean="0">
                          <a:solidFill>
                            <a:srgbClr val="000000"/>
                          </a:solidFill>
                          <a:latin typeface="Calibri"/>
                        </a:rPr>
                        <a:t>segurança</a:t>
                      </a:r>
                      <a:r>
                        <a:rPr lang="en-US" sz="1400" b="0" i="0" u="none" strike="noStrike" baseline="0" dirty="0" smtClean="0">
                          <a:solidFill>
                            <a:srgbClr val="000000"/>
                          </a:solidFill>
                          <a:latin typeface="Calibri"/>
                        </a:rPr>
                        <a:t> </a:t>
                      </a:r>
                      <a:r>
                        <a:rPr lang="en-US" sz="1400" b="0" i="0" u="none" strike="noStrike" baseline="0" dirty="0" err="1" smtClean="0">
                          <a:solidFill>
                            <a:srgbClr val="000000"/>
                          </a:solidFill>
                          <a:latin typeface="Calibri"/>
                        </a:rPr>
                        <a:t>foi</a:t>
                      </a:r>
                      <a:r>
                        <a:rPr lang="en-US" sz="1400" b="0" i="0" u="none" strike="noStrike" baseline="0" dirty="0" smtClean="0">
                          <a:solidFill>
                            <a:srgbClr val="000000"/>
                          </a:solidFill>
                          <a:latin typeface="Calibri"/>
                        </a:rPr>
                        <a:t> </a:t>
                      </a:r>
                      <a:r>
                        <a:rPr lang="en-US" sz="1400" b="0" i="0" u="none" strike="noStrike" baseline="0" dirty="0" err="1" smtClean="0">
                          <a:solidFill>
                            <a:srgbClr val="000000"/>
                          </a:solidFill>
                          <a:latin typeface="Calibri"/>
                        </a:rPr>
                        <a:t>convidado</a:t>
                      </a:r>
                      <a:r>
                        <a:rPr lang="en-US" sz="1400" b="0" i="0" u="none" strike="noStrike" baseline="0" dirty="0" smtClean="0">
                          <a:solidFill>
                            <a:srgbClr val="000000"/>
                          </a:solidFill>
                          <a:latin typeface="Calibri"/>
                        </a:rPr>
                        <a:t> </a:t>
                      </a:r>
                      <a:r>
                        <a:rPr lang="en-US" sz="1400" b="0" i="0" u="none" strike="noStrike" baseline="0" dirty="0" err="1" smtClean="0">
                          <a:solidFill>
                            <a:srgbClr val="000000"/>
                          </a:solidFill>
                          <a:latin typeface="Calibri"/>
                        </a:rPr>
                        <a:t>para</a:t>
                      </a:r>
                      <a:r>
                        <a:rPr lang="en-US" sz="1400" b="0" i="0" u="none" strike="noStrike" baseline="0" dirty="0" smtClean="0">
                          <a:solidFill>
                            <a:srgbClr val="000000"/>
                          </a:solidFill>
                          <a:latin typeface="Calibri"/>
                        </a:rPr>
                        <a:t> </a:t>
                      </a:r>
                      <a:r>
                        <a:rPr lang="en-US" sz="1400" b="0" i="0" u="none" strike="noStrike" baseline="0" dirty="0" err="1" smtClean="0">
                          <a:solidFill>
                            <a:srgbClr val="000000"/>
                          </a:solidFill>
                          <a:latin typeface="Calibri"/>
                        </a:rPr>
                        <a:t>participar</a:t>
                      </a:r>
                      <a:r>
                        <a:rPr lang="en-US" sz="1400" b="0" i="0" u="none" strike="noStrike" baseline="0" dirty="0" smtClean="0">
                          <a:solidFill>
                            <a:srgbClr val="000000"/>
                          </a:solidFill>
                          <a:latin typeface="Calibri"/>
                        </a:rPr>
                        <a:t> </a:t>
                      </a:r>
                      <a:r>
                        <a:rPr lang="en-US" sz="1400" b="0" i="0" u="none" strike="noStrike" baseline="0" dirty="0" err="1" smtClean="0">
                          <a:solidFill>
                            <a:srgbClr val="000000"/>
                          </a:solidFill>
                          <a:latin typeface="Calibri"/>
                        </a:rPr>
                        <a:t>na</a:t>
                      </a:r>
                      <a:r>
                        <a:rPr lang="en-US" sz="1400" b="0" i="0" u="none" strike="noStrike" baseline="0" dirty="0" smtClean="0">
                          <a:solidFill>
                            <a:srgbClr val="000000"/>
                          </a:solidFill>
                          <a:latin typeface="Calibri"/>
                        </a:rPr>
                        <a:t> </a:t>
                      </a:r>
                      <a:r>
                        <a:rPr lang="en-US" sz="1400" b="0" i="0" u="none" strike="noStrike" baseline="0" dirty="0" err="1" smtClean="0">
                          <a:solidFill>
                            <a:srgbClr val="000000"/>
                          </a:solidFill>
                          <a:latin typeface="Calibri"/>
                        </a:rPr>
                        <a:t>inspeção</a:t>
                      </a:r>
                      <a:r>
                        <a:rPr lang="en-US" sz="1400" b="0" i="0" u="none" strike="noStrike" baseline="0" dirty="0" smtClean="0">
                          <a:solidFill>
                            <a:srgbClr val="000000"/>
                          </a:solidFill>
                          <a:latin typeface="Calibri"/>
                        </a:rPr>
                        <a:t> </a:t>
                      </a:r>
                      <a:r>
                        <a:rPr lang="en-US" sz="1400" b="0" i="0" u="none" strike="noStrike" baseline="0" dirty="0" err="1" smtClean="0">
                          <a:solidFill>
                            <a:srgbClr val="000000"/>
                          </a:solidFill>
                          <a:latin typeface="Calibri"/>
                        </a:rPr>
                        <a:t>anual</a:t>
                      </a:r>
                      <a:r>
                        <a:rPr lang="en-US" sz="1400" b="0" i="0" u="none" strike="noStrike" baseline="0" dirty="0" smtClean="0">
                          <a:solidFill>
                            <a:srgbClr val="000000"/>
                          </a:solidFill>
                          <a:latin typeface="Calibri"/>
                        </a:rPr>
                        <a:t> </a:t>
                      </a:r>
                      <a:r>
                        <a:rPr lang="en-US" sz="1400" b="0" i="0" u="none" strike="noStrike" baseline="0" dirty="0" err="1" smtClean="0">
                          <a:solidFill>
                            <a:srgbClr val="000000"/>
                          </a:solidFill>
                          <a:latin typeface="Calibri"/>
                        </a:rPr>
                        <a:t>ou</a:t>
                      </a:r>
                      <a:r>
                        <a:rPr lang="en-US" sz="1400" b="0" i="0" u="none" strike="noStrike" baseline="0" dirty="0" smtClean="0">
                          <a:solidFill>
                            <a:srgbClr val="000000"/>
                          </a:solidFill>
                          <a:latin typeface="Calibri"/>
                        </a:rPr>
                        <a:t> </a:t>
                      </a:r>
                      <a:r>
                        <a:rPr lang="en-US" sz="1400" b="0" i="0" u="none" strike="noStrike" baseline="0" dirty="0" err="1" smtClean="0">
                          <a:solidFill>
                            <a:srgbClr val="000000"/>
                          </a:solidFill>
                          <a:latin typeface="Calibri"/>
                        </a:rPr>
                        <a:t>periódica</a:t>
                      </a:r>
                      <a:r>
                        <a:rPr lang="en-US" sz="1400" b="0" i="0" u="none" strike="noStrike" baseline="0" dirty="0" smtClean="0">
                          <a:solidFill>
                            <a:srgbClr val="000000"/>
                          </a:solidFill>
                          <a:latin typeface="Calibri"/>
                        </a:rPr>
                        <a:t> </a:t>
                      </a:r>
                      <a:r>
                        <a:rPr lang="en-US" sz="1400" b="0" i="0" u="none" strike="noStrike" baseline="0" dirty="0" err="1" smtClean="0">
                          <a:solidFill>
                            <a:srgbClr val="000000"/>
                          </a:solidFill>
                          <a:latin typeface="Calibri"/>
                        </a:rPr>
                        <a:t>mais</a:t>
                      </a:r>
                      <a:r>
                        <a:rPr lang="en-US" sz="1400" b="0" i="0" u="none" strike="noStrike" baseline="0" dirty="0" smtClean="0">
                          <a:solidFill>
                            <a:srgbClr val="000000"/>
                          </a:solidFill>
                          <a:latin typeface="Calibri"/>
                        </a:rPr>
                        <a:t> </a:t>
                      </a:r>
                      <a:r>
                        <a:rPr lang="en-US" sz="1400" b="0" i="0" u="none" strike="noStrike" baseline="0" dirty="0" err="1" smtClean="0">
                          <a:solidFill>
                            <a:srgbClr val="000000"/>
                          </a:solidFill>
                          <a:latin typeface="Calibri"/>
                        </a:rPr>
                        <a:t>recente</a:t>
                      </a:r>
                      <a:r>
                        <a:rPr lang="en-US" sz="1400" b="0" i="0" u="none" strike="noStrike" baseline="0" dirty="0" smtClean="0">
                          <a:solidFill>
                            <a:srgbClr val="000000"/>
                          </a:solidFill>
                          <a:latin typeface="Calibri"/>
                        </a:rPr>
                        <a:t> </a:t>
                      </a:r>
                      <a:r>
                        <a:rPr lang="en-US" sz="1400" b="0" i="0" u="none" strike="noStrike" baseline="0" dirty="0" err="1" smtClean="0">
                          <a:solidFill>
                            <a:srgbClr val="000000"/>
                          </a:solidFill>
                          <a:latin typeface="Calibri"/>
                        </a:rPr>
                        <a:t>para</a:t>
                      </a:r>
                      <a:r>
                        <a:rPr lang="en-US" sz="1400" b="0" i="0" u="none" strike="noStrike" baseline="0" dirty="0" smtClean="0">
                          <a:solidFill>
                            <a:srgbClr val="000000"/>
                          </a:solidFill>
                          <a:latin typeface="Calibri"/>
                        </a:rPr>
                        <a:t> </a:t>
                      </a:r>
                      <a:r>
                        <a:rPr lang="en-US" sz="1400" b="0" i="0" u="none" strike="noStrike" baseline="0" dirty="0" err="1" smtClean="0">
                          <a:solidFill>
                            <a:srgbClr val="000000"/>
                          </a:solidFill>
                          <a:latin typeface="Calibri"/>
                        </a:rPr>
                        <a:t>facilitar</a:t>
                      </a:r>
                      <a:r>
                        <a:rPr lang="en-US" sz="1400" b="0" i="0" u="none" strike="noStrike" baseline="0" dirty="0" smtClean="0">
                          <a:solidFill>
                            <a:srgbClr val="000000"/>
                          </a:solidFill>
                          <a:latin typeface="Calibri"/>
                        </a:rPr>
                        <a:t> </a:t>
                      </a:r>
                      <a:r>
                        <a:rPr lang="en-US" sz="1400" b="0" i="0" u="none" strike="noStrike" baseline="0" dirty="0" err="1" smtClean="0">
                          <a:solidFill>
                            <a:srgbClr val="000000"/>
                          </a:solidFill>
                          <a:latin typeface="Calibri"/>
                        </a:rPr>
                        <a:t>os</a:t>
                      </a:r>
                      <a:r>
                        <a:rPr lang="en-US" sz="1400" b="0" i="0" u="none" strike="noStrike" baseline="0" dirty="0" smtClean="0">
                          <a:solidFill>
                            <a:srgbClr val="000000"/>
                          </a:solidFill>
                          <a:latin typeface="Calibri"/>
                        </a:rPr>
                        <a:t> </a:t>
                      </a:r>
                      <a:r>
                        <a:rPr lang="en-US" sz="1400" b="0" i="0" u="none" strike="noStrike" baseline="0" dirty="0" err="1" smtClean="0">
                          <a:solidFill>
                            <a:srgbClr val="000000"/>
                          </a:solidFill>
                          <a:latin typeface="Calibri"/>
                        </a:rPr>
                        <a:t>requerimentos</a:t>
                      </a:r>
                      <a:r>
                        <a:rPr lang="en-US" sz="1400" b="0" i="0" u="none" strike="noStrike" baseline="0" dirty="0" smtClean="0">
                          <a:solidFill>
                            <a:srgbClr val="000000"/>
                          </a:solidFill>
                          <a:latin typeface="Calibri"/>
                        </a:rPr>
                        <a:t> </a:t>
                      </a:r>
                      <a:r>
                        <a:rPr lang="en-US" sz="1400" b="0" i="0" u="none" strike="noStrike" baseline="0" dirty="0" err="1" smtClean="0">
                          <a:solidFill>
                            <a:srgbClr val="000000"/>
                          </a:solidFill>
                          <a:latin typeface="Calibri"/>
                        </a:rPr>
                        <a:t>para</a:t>
                      </a:r>
                      <a:r>
                        <a:rPr lang="en-US" sz="1400" b="0" i="0" u="none" strike="noStrike" baseline="0" dirty="0" smtClean="0">
                          <a:solidFill>
                            <a:srgbClr val="000000"/>
                          </a:solidFill>
                          <a:latin typeface="Calibri"/>
                        </a:rPr>
                        <a:t> </a:t>
                      </a:r>
                      <a:r>
                        <a:rPr lang="en-US" sz="1400" b="0" i="0" u="none" strike="noStrike" baseline="0" dirty="0" err="1" smtClean="0">
                          <a:solidFill>
                            <a:srgbClr val="000000"/>
                          </a:solidFill>
                          <a:latin typeface="Calibri"/>
                        </a:rPr>
                        <a:t>realizar</a:t>
                      </a:r>
                      <a:r>
                        <a:rPr lang="en-US" sz="1400" b="0" i="0" u="none" strike="noStrike" baseline="0" dirty="0" smtClean="0">
                          <a:solidFill>
                            <a:srgbClr val="000000"/>
                          </a:solidFill>
                          <a:latin typeface="Calibri"/>
                        </a:rPr>
                        <a:t>  </a:t>
                      </a:r>
                      <a:r>
                        <a:rPr lang="en-US" sz="1400" b="0" i="0" u="none" strike="noStrike" baseline="0" dirty="0" err="1" smtClean="0">
                          <a:solidFill>
                            <a:srgbClr val="000000"/>
                          </a:solidFill>
                          <a:latin typeface="Calibri"/>
                        </a:rPr>
                        <a:t>uma</a:t>
                      </a:r>
                      <a:r>
                        <a:rPr lang="en-US" sz="1400" b="0" i="0" u="none" strike="noStrike" baseline="0" dirty="0" smtClean="0">
                          <a:solidFill>
                            <a:srgbClr val="000000"/>
                          </a:solidFill>
                          <a:latin typeface="Calibri"/>
                        </a:rPr>
                        <a:t> </a:t>
                      </a:r>
                      <a:r>
                        <a:rPr lang="en-US" sz="1400" b="0" i="0" u="none" strike="noStrike" baseline="0" dirty="0" err="1" smtClean="0">
                          <a:solidFill>
                            <a:srgbClr val="000000"/>
                          </a:solidFill>
                          <a:latin typeface="Calibri"/>
                        </a:rPr>
                        <a:t>inspeção</a:t>
                      </a:r>
                      <a:r>
                        <a:rPr lang="en-US" sz="1400" b="0" i="0" u="none" strike="noStrike" baseline="0" dirty="0" smtClean="0">
                          <a:solidFill>
                            <a:srgbClr val="000000"/>
                          </a:solidFill>
                          <a:latin typeface="Calibri"/>
                        </a:rPr>
                        <a:t> de </a:t>
                      </a:r>
                      <a:r>
                        <a:rPr lang="en-US" sz="1400" b="0" i="0" u="none" strike="noStrike" baseline="0" dirty="0" err="1" smtClean="0">
                          <a:solidFill>
                            <a:srgbClr val="000000"/>
                          </a:solidFill>
                          <a:latin typeface="Calibri"/>
                        </a:rPr>
                        <a:t>segurança</a:t>
                      </a:r>
                      <a:r>
                        <a:rPr lang="en-US" sz="1400" b="0" i="0" u="none" strike="noStrike" baseline="0" dirty="0" smtClean="0">
                          <a:solidFill>
                            <a:srgbClr val="000000"/>
                          </a:solidFill>
                          <a:latin typeface="Calibri"/>
                        </a:rPr>
                        <a:t> </a:t>
                      </a:r>
                      <a:r>
                        <a:rPr lang="en-US" sz="1400" b="0" i="0" u="none" strike="noStrike" baseline="0" dirty="0" err="1" smtClean="0">
                          <a:solidFill>
                            <a:srgbClr val="000000"/>
                          </a:solidFill>
                          <a:latin typeface="Calibri"/>
                        </a:rPr>
                        <a:t>física</a:t>
                      </a:r>
                      <a:r>
                        <a:rPr lang="en-US" sz="1400" b="0" i="0" u="none" strike="noStrike" dirty="0" smtClean="0">
                          <a:solidFill>
                            <a:srgbClr val="000000"/>
                          </a:solidFill>
                          <a:latin typeface="Calibri"/>
                        </a:rPr>
                        <a:t>?</a:t>
                      </a:r>
                      <a:endParaRPr lang="en-US" sz="1400" b="0" i="0" u="none" strike="noStrike" dirty="0">
                        <a:solidFill>
                          <a:srgbClr val="000000"/>
                        </a:solidFill>
                        <a:latin typeface="Calibri"/>
                      </a:endParaRPr>
                    </a:p>
                  </a:txBody>
                  <a:tcPr marR="7234" marT="7234" marB="0" anchor="ctr">
                    <a:lnL w="12700" cap="flat" cmpd="sng" algn="ctr">
                      <a:solidFill>
                        <a:srgbClr val="000066"/>
                      </a:solidFill>
                      <a:prstDash val="solid"/>
                      <a:round/>
                      <a:headEnd type="none" w="med" len="med"/>
                      <a:tailEnd type="none" w="med" len="med"/>
                    </a:lnL>
                    <a:lnR w="12700" cap="flat" cmpd="sng" algn="ctr">
                      <a:solidFill>
                        <a:srgbClr val="000066"/>
                      </a:solidFill>
                      <a:prstDash val="solid"/>
                      <a:round/>
                      <a:headEnd type="none" w="med" len="med"/>
                      <a:tailEnd type="none" w="med" len="med"/>
                    </a:lnR>
                    <a:lnT w="6350" cap="flat" cmpd="sng" algn="ctr">
                      <a:solidFill>
                        <a:srgbClr val="000066"/>
                      </a:solidFill>
                      <a:prstDash val="solid"/>
                      <a:round/>
                      <a:headEnd type="none" w="med" len="med"/>
                      <a:tailEnd type="none" w="med" len="med"/>
                    </a:lnT>
                    <a:lnB w="6350" cap="flat" cmpd="sng" algn="ctr">
                      <a:solidFill>
                        <a:srgbClr val="000066"/>
                      </a:solidFill>
                      <a:prstDash val="solid"/>
                      <a:round/>
                      <a:headEnd type="none" w="med" len="med"/>
                      <a:tailEnd type="none" w="med" len="med"/>
                    </a:lnB>
                  </a:tcPr>
                </a:tc>
                <a:tc>
                  <a:txBody>
                    <a:bodyPr/>
                    <a:lstStyle/>
                    <a:p>
                      <a:pPr algn="ctr" fontAlgn="ctr"/>
                      <a:r>
                        <a:rPr lang="en-US" sz="1400" b="0" i="0" u="none" strike="noStrike">
                          <a:solidFill>
                            <a:srgbClr val="000000"/>
                          </a:solidFill>
                          <a:latin typeface="Calibri"/>
                        </a:rPr>
                        <a:t>1</a:t>
                      </a:r>
                    </a:p>
                  </a:txBody>
                  <a:tcPr marL="7234" marR="7234" marT="7234" marB="0" anchor="ctr">
                    <a:lnL w="12700" cap="flat" cmpd="sng" algn="ctr">
                      <a:solidFill>
                        <a:srgbClr val="000066"/>
                      </a:solidFill>
                      <a:prstDash val="solid"/>
                      <a:round/>
                      <a:headEnd type="none" w="med" len="med"/>
                      <a:tailEnd type="none" w="med" len="med"/>
                    </a:lnL>
                    <a:lnR w="12700" cap="flat" cmpd="sng" algn="ctr">
                      <a:solidFill>
                        <a:srgbClr val="000066"/>
                      </a:solidFill>
                      <a:prstDash val="solid"/>
                      <a:round/>
                      <a:headEnd type="none" w="med" len="med"/>
                      <a:tailEnd type="none" w="med" len="med"/>
                    </a:lnR>
                    <a:lnT w="6350" cap="flat" cmpd="sng" algn="ctr">
                      <a:solidFill>
                        <a:srgbClr val="000066"/>
                      </a:solidFill>
                      <a:prstDash val="solid"/>
                      <a:round/>
                      <a:headEnd type="none" w="med" len="med"/>
                      <a:tailEnd type="none" w="med" len="med"/>
                    </a:lnT>
                    <a:lnB w="6350" cap="flat" cmpd="sng" algn="ctr">
                      <a:solidFill>
                        <a:srgbClr val="000066"/>
                      </a:solidFill>
                      <a:prstDash val="solid"/>
                      <a:round/>
                      <a:headEnd type="none" w="med" len="med"/>
                      <a:tailEnd type="none" w="med" len="med"/>
                    </a:lnB>
                  </a:tcPr>
                </a:tc>
              </a:tr>
              <a:tr h="721002">
                <a:tc>
                  <a:txBody>
                    <a:bodyPr/>
                    <a:lstStyle/>
                    <a:p>
                      <a:pPr algn="l" fontAlgn="ctr"/>
                      <a:r>
                        <a:rPr lang="en-US" sz="1400" b="0" i="0" u="none" strike="noStrike" dirty="0" smtClean="0">
                          <a:solidFill>
                            <a:srgbClr val="000000"/>
                          </a:solidFill>
                          <a:latin typeface="Calibri"/>
                        </a:rPr>
                        <a:t>De </a:t>
                      </a:r>
                      <a:r>
                        <a:rPr lang="en-US" sz="1400" b="0" i="0" u="none" strike="noStrike" dirty="0" err="1" smtClean="0">
                          <a:solidFill>
                            <a:srgbClr val="000000"/>
                          </a:solidFill>
                          <a:latin typeface="Calibri"/>
                        </a:rPr>
                        <a:t>acordo</a:t>
                      </a:r>
                      <a:r>
                        <a:rPr lang="en-US" sz="1400" b="0" i="0" u="none" strike="noStrike" dirty="0" smtClean="0">
                          <a:solidFill>
                            <a:srgbClr val="000000"/>
                          </a:solidFill>
                          <a:latin typeface="Calibri"/>
                        </a:rPr>
                        <a:t> com o </a:t>
                      </a:r>
                      <a:r>
                        <a:rPr lang="en-US" sz="1400" b="0" i="0" u="none" strike="noStrike" dirty="0" err="1" smtClean="0">
                          <a:solidFill>
                            <a:srgbClr val="000000"/>
                          </a:solidFill>
                          <a:latin typeface="Calibri"/>
                        </a:rPr>
                        <a:t>escritório</a:t>
                      </a:r>
                      <a:r>
                        <a:rPr lang="en-US" sz="1400" b="0" i="0" u="none" strike="noStrike" dirty="0" smtClean="0">
                          <a:solidFill>
                            <a:srgbClr val="000000"/>
                          </a:solidFill>
                          <a:latin typeface="Calibri"/>
                        </a:rPr>
                        <a:t> de </a:t>
                      </a:r>
                      <a:r>
                        <a:rPr lang="en-US" sz="1400" b="0" i="0" u="none" strike="noStrike" dirty="0" err="1" smtClean="0">
                          <a:solidFill>
                            <a:srgbClr val="000000"/>
                          </a:solidFill>
                          <a:latin typeface="Calibri"/>
                        </a:rPr>
                        <a:t>segurança</a:t>
                      </a:r>
                      <a:r>
                        <a:rPr lang="en-US" sz="1400" b="0" i="0" u="none" strike="noStrike" dirty="0" smtClean="0">
                          <a:solidFill>
                            <a:srgbClr val="000000"/>
                          </a:solidFill>
                          <a:latin typeface="Calibri"/>
                        </a:rPr>
                        <a:t>, </a:t>
                      </a:r>
                      <a:r>
                        <a:rPr lang="en-US" sz="1400" b="0" i="0" u="none" strike="noStrike" dirty="0" err="1" smtClean="0">
                          <a:solidFill>
                            <a:srgbClr val="000000"/>
                          </a:solidFill>
                          <a:latin typeface="Calibri"/>
                        </a:rPr>
                        <a:t>uma</a:t>
                      </a:r>
                      <a:r>
                        <a:rPr lang="en-US" sz="1400" b="0" i="0" u="none" strike="noStrike" dirty="0" smtClean="0">
                          <a:solidFill>
                            <a:srgbClr val="000000"/>
                          </a:solidFill>
                          <a:latin typeface="Calibri"/>
                        </a:rPr>
                        <a:t> </a:t>
                      </a:r>
                      <a:r>
                        <a:rPr lang="en-US" sz="1400" b="0" i="0" u="none" strike="noStrike" dirty="0" err="1" smtClean="0">
                          <a:solidFill>
                            <a:srgbClr val="000000"/>
                          </a:solidFill>
                          <a:latin typeface="Calibri"/>
                        </a:rPr>
                        <a:t>inspeção</a:t>
                      </a:r>
                      <a:r>
                        <a:rPr lang="en-US" sz="1400" b="0" i="0" u="none" strike="noStrike" baseline="0" dirty="0" smtClean="0">
                          <a:solidFill>
                            <a:srgbClr val="000000"/>
                          </a:solidFill>
                          <a:latin typeface="Calibri"/>
                        </a:rPr>
                        <a:t> e </a:t>
                      </a:r>
                      <a:r>
                        <a:rPr lang="en-US" sz="1400" b="0" i="0" u="none" strike="noStrike" baseline="0" dirty="0" err="1" smtClean="0">
                          <a:solidFill>
                            <a:srgbClr val="000000"/>
                          </a:solidFill>
                          <a:latin typeface="Calibri"/>
                        </a:rPr>
                        <a:t>relatório</a:t>
                      </a:r>
                      <a:r>
                        <a:rPr lang="en-US" sz="1400" b="0" i="0" u="none" strike="noStrike" baseline="0" dirty="0" smtClean="0">
                          <a:solidFill>
                            <a:srgbClr val="000000"/>
                          </a:solidFill>
                          <a:latin typeface="Calibri"/>
                        </a:rPr>
                        <a:t> de </a:t>
                      </a:r>
                      <a:r>
                        <a:rPr lang="en-US" sz="1400" b="0" i="0" u="none" strike="noStrike" baseline="0" dirty="0" err="1" smtClean="0">
                          <a:solidFill>
                            <a:srgbClr val="000000"/>
                          </a:solidFill>
                          <a:latin typeface="Calibri"/>
                        </a:rPr>
                        <a:t>segurança</a:t>
                      </a:r>
                      <a:r>
                        <a:rPr lang="en-US" sz="1400" b="0" i="0" u="none" strike="noStrike" baseline="0" dirty="0" smtClean="0">
                          <a:solidFill>
                            <a:srgbClr val="000000"/>
                          </a:solidFill>
                          <a:latin typeface="Calibri"/>
                        </a:rPr>
                        <a:t> </a:t>
                      </a:r>
                      <a:r>
                        <a:rPr lang="en-US" sz="1400" b="0" i="0" u="none" strike="noStrike" baseline="0" dirty="0" err="1" smtClean="0">
                          <a:solidFill>
                            <a:srgbClr val="000000"/>
                          </a:solidFill>
                          <a:latin typeface="Calibri"/>
                        </a:rPr>
                        <a:t>física</a:t>
                      </a:r>
                      <a:r>
                        <a:rPr lang="en-US" sz="1400" b="0" i="0" u="none" strike="noStrike" baseline="0" dirty="0" smtClean="0">
                          <a:solidFill>
                            <a:srgbClr val="000000"/>
                          </a:solidFill>
                          <a:latin typeface="Calibri"/>
                        </a:rPr>
                        <a:t> </a:t>
                      </a:r>
                      <a:r>
                        <a:rPr lang="en-US" sz="1400" b="0" i="0" u="none" strike="noStrike" dirty="0" smtClean="0">
                          <a:solidFill>
                            <a:srgbClr val="000000"/>
                          </a:solidFill>
                          <a:latin typeface="Calibri"/>
                        </a:rPr>
                        <a:t>(</a:t>
                      </a:r>
                      <a:r>
                        <a:rPr lang="en-US" sz="1400" b="0" i="0" u="none" strike="noStrike" dirty="0" err="1" smtClean="0">
                          <a:solidFill>
                            <a:srgbClr val="000000"/>
                          </a:solidFill>
                          <a:latin typeface="Calibri"/>
                        </a:rPr>
                        <a:t>Formulário</a:t>
                      </a:r>
                      <a:r>
                        <a:rPr lang="en-US" sz="1400" b="0" i="0" u="none" strike="noStrike" dirty="0" smtClean="0">
                          <a:solidFill>
                            <a:srgbClr val="000000"/>
                          </a:solidFill>
                          <a:latin typeface="Calibri"/>
                        </a:rPr>
                        <a:t> DA 2806-1-R</a:t>
                      </a:r>
                      <a:r>
                        <a:rPr lang="en-US" sz="1400" b="0" i="0" u="none" strike="noStrike" dirty="0">
                          <a:solidFill>
                            <a:srgbClr val="000000"/>
                          </a:solidFill>
                          <a:latin typeface="Calibri"/>
                        </a:rPr>
                        <a:t>) </a:t>
                      </a:r>
                      <a:r>
                        <a:rPr lang="en-US" sz="1400" b="0" i="0" u="none" strike="noStrike" dirty="0" err="1" smtClean="0">
                          <a:solidFill>
                            <a:srgbClr val="000000"/>
                          </a:solidFill>
                          <a:latin typeface="Calibri"/>
                        </a:rPr>
                        <a:t>está</a:t>
                      </a:r>
                      <a:r>
                        <a:rPr lang="en-US" sz="1400" b="0" i="0" u="none" strike="noStrike" dirty="0" smtClean="0">
                          <a:solidFill>
                            <a:srgbClr val="000000"/>
                          </a:solidFill>
                          <a:latin typeface="Calibri"/>
                        </a:rPr>
                        <a:t> </a:t>
                      </a:r>
                      <a:r>
                        <a:rPr lang="en-US" sz="1400" b="0" i="0" u="none" strike="noStrike" dirty="0" err="1" smtClean="0">
                          <a:solidFill>
                            <a:srgbClr val="000000"/>
                          </a:solidFill>
                          <a:latin typeface="Calibri"/>
                        </a:rPr>
                        <a:t>atual</a:t>
                      </a:r>
                      <a:r>
                        <a:rPr lang="en-US" sz="1400" b="0" i="0" u="none" strike="noStrike" dirty="0" smtClean="0">
                          <a:solidFill>
                            <a:srgbClr val="000000"/>
                          </a:solidFill>
                          <a:latin typeface="Calibri"/>
                        </a:rPr>
                        <a:t> </a:t>
                      </a:r>
                      <a:r>
                        <a:rPr lang="en-US" sz="1400" b="0" i="0" u="none" strike="noStrike" dirty="0" err="1" smtClean="0">
                          <a:solidFill>
                            <a:srgbClr val="000000"/>
                          </a:solidFill>
                          <a:latin typeface="Calibri"/>
                        </a:rPr>
                        <a:t>como</a:t>
                      </a:r>
                      <a:r>
                        <a:rPr lang="en-US" sz="1400" b="0" i="0" u="none" strike="noStrike" dirty="0" smtClean="0">
                          <a:solidFill>
                            <a:srgbClr val="000000"/>
                          </a:solidFill>
                          <a:latin typeface="Calibri"/>
                        </a:rPr>
                        <a:t> </a:t>
                      </a:r>
                      <a:r>
                        <a:rPr lang="en-US" sz="1400" b="0" i="0" u="none" strike="noStrike" dirty="0" err="1" smtClean="0">
                          <a:solidFill>
                            <a:srgbClr val="000000"/>
                          </a:solidFill>
                          <a:latin typeface="Calibri"/>
                        </a:rPr>
                        <a:t>requerido</a:t>
                      </a:r>
                      <a:r>
                        <a:rPr lang="en-US" sz="1400" b="0" i="0" u="none" strike="noStrike" dirty="0" smtClean="0">
                          <a:solidFill>
                            <a:srgbClr val="000000"/>
                          </a:solidFill>
                          <a:latin typeface="Calibri"/>
                        </a:rPr>
                        <a:t> </a:t>
                      </a:r>
                      <a:r>
                        <a:rPr lang="en-US" sz="1400" b="0" i="0" u="none" strike="noStrike" dirty="0" err="1" smtClean="0">
                          <a:solidFill>
                            <a:srgbClr val="000000"/>
                          </a:solidFill>
                          <a:latin typeface="Calibri"/>
                        </a:rPr>
                        <a:t>pela</a:t>
                      </a:r>
                      <a:r>
                        <a:rPr lang="en-US" sz="1400" b="0" i="0" u="none" strike="noStrike" dirty="0" smtClean="0">
                          <a:solidFill>
                            <a:srgbClr val="000000"/>
                          </a:solidFill>
                          <a:latin typeface="Calibri"/>
                        </a:rPr>
                        <a:t> </a:t>
                      </a:r>
                      <a:r>
                        <a:rPr lang="en-US" sz="1400" b="0" i="0" u="none" strike="noStrike" dirty="0">
                          <a:solidFill>
                            <a:srgbClr val="000000"/>
                          </a:solidFill>
                          <a:latin typeface="Calibri"/>
                        </a:rPr>
                        <a:t>AR 190-13, </a:t>
                      </a:r>
                      <a:r>
                        <a:rPr lang="en-US" sz="1400" b="0" i="0" u="none" strike="noStrike" dirty="0" smtClean="0">
                          <a:solidFill>
                            <a:srgbClr val="000000"/>
                          </a:solidFill>
                          <a:latin typeface="Calibri"/>
                        </a:rPr>
                        <a:t>o</a:t>
                      </a:r>
                      <a:r>
                        <a:rPr lang="en-US" sz="1400" b="0" i="0" u="none" strike="noStrike" baseline="0" dirty="0" smtClean="0">
                          <a:solidFill>
                            <a:srgbClr val="000000"/>
                          </a:solidFill>
                          <a:latin typeface="Calibri"/>
                        </a:rPr>
                        <a:t> </a:t>
                      </a:r>
                      <a:r>
                        <a:rPr lang="en-US" sz="1400" b="0" i="0" u="none" strike="noStrike" baseline="0" dirty="0" err="1" smtClean="0">
                          <a:solidFill>
                            <a:srgbClr val="000000"/>
                          </a:solidFill>
                          <a:latin typeface="Calibri"/>
                        </a:rPr>
                        <a:t>Programa</a:t>
                      </a:r>
                      <a:r>
                        <a:rPr lang="en-US" sz="1400" b="0" i="0" u="none" strike="noStrike" baseline="0" dirty="0" smtClean="0">
                          <a:solidFill>
                            <a:srgbClr val="000000"/>
                          </a:solidFill>
                          <a:latin typeface="Calibri"/>
                        </a:rPr>
                        <a:t> de </a:t>
                      </a:r>
                      <a:r>
                        <a:rPr lang="en-US" sz="1400" b="0" i="0" u="none" strike="noStrike" baseline="0" dirty="0" err="1" smtClean="0">
                          <a:solidFill>
                            <a:srgbClr val="000000"/>
                          </a:solidFill>
                          <a:latin typeface="Calibri"/>
                        </a:rPr>
                        <a:t>Segurança</a:t>
                      </a:r>
                      <a:r>
                        <a:rPr lang="en-US" sz="1400" b="0" i="0" u="none" strike="noStrike" baseline="0" dirty="0" smtClean="0">
                          <a:solidFill>
                            <a:srgbClr val="000000"/>
                          </a:solidFill>
                          <a:latin typeface="Calibri"/>
                        </a:rPr>
                        <a:t> </a:t>
                      </a:r>
                      <a:r>
                        <a:rPr lang="en-US" sz="1400" b="0" i="0" u="none" strike="noStrike" baseline="0" dirty="0" err="1" smtClean="0">
                          <a:solidFill>
                            <a:srgbClr val="000000"/>
                          </a:solidFill>
                          <a:latin typeface="Calibri"/>
                        </a:rPr>
                        <a:t>Física</a:t>
                      </a:r>
                      <a:r>
                        <a:rPr lang="en-US" sz="1400" b="0" i="0" u="none" strike="noStrike" baseline="0" dirty="0" smtClean="0">
                          <a:solidFill>
                            <a:srgbClr val="000000"/>
                          </a:solidFill>
                          <a:latin typeface="Calibri"/>
                        </a:rPr>
                        <a:t> do </a:t>
                      </a:r>
                      <a:r>
                        <a:rPr lang="en-US" sz="1400" b="0" i="0" u="none" strike="noStrike" baseline="0" dirty="0" err="1" smtClean="0">
                          <a:solidFill>
                            <a:srgbClr val="000000"/>
                          </a:solidFill>
                          <a:latin typeface="Calibri"/>
                        </a:rPr>
                        <a:t>Exército</a:t>
                      </a:r>
                      <a:r>
                        <a:rPr lang="en-US" sz="1400" b="0" i="0" u="none" strike="noStrike" dirty="0" smtClean="0">
                          <a:solidFill>
                            <a:srgbClr val="000000"/>
                          </a:solidFill>
                          <a:latin typeface="Calibri"/>
                        </a:rPr>
                        <a:t>?</a:t>
                      </a:r>
                      <a:endParaRPr lang="en-US" sz="1400" b="0" i="0" u="none" strike="noStrike" dirty="0">
                        <a:solidFill>
                          <a:srgbClr val="000000"/>
                        </a:solidFill>
                        <a:latin typeface="Calibri"/>
                      </a:endParaRPr>
                    </a:p>
                  </a:txBody>
                  <a:tcPr marR="7234" marT="7234" marB="0" anchor="ctr">
                    <a:lnL w="12700" cap="flat" cmpd="sng" algn="ctr">
                      <a:solidFill>
                        <a:srgbClr val="000066"/>
                      </a:solidFill>
                      <a:prstDash val="solid"/>
                      <a:round/>
                      <a:headEnd type="none" w="med" len="med"/>
                      <a:tailEnd type="none" w="med" len="med"/>
                    </a:lnL>
                    <a:lnR w="12700" cap="flat" cmpd="sng" algn="ctr">
                      <a:solidFill>
                        <a:srgbClr val="000066"/>
                      </a:solidFill>
                      <a:prstDash val="solid"/>
                      <a:round/>
                      <a:headEnd type="none" w="med" len="med"/>
                      <a:tailEnd type="none" w="med" len="med"/>
                    </a:lnR>
                    <a:lnT w="6350" cap="flat" cmpd="sng" algn="ctr">
                      <a:solidFill>
                        <a:srgbClr val="000066"/>
                      </a:solidFill>
                      <a:prstDash val="solid"/>
                      <a:round/>
                      <a:headEnd type="none" w="med" len="med"/>
                      <a:tailEnd type="none" w="med" len="med"/>
                    </a:lnT>
                    <a:lnB w="6350" cap="flat" cmpd="sng" algn="ctr">
                      <a:solidFill>
                        <a:srgbClr val="000066"/>
                      </a:solidFill>
                      <a:prstDash val="solid"/>
                      <a:round/>
                      <a:headEnd type="none" w="med" len="med"/>
                      <a:tailEnd type="none" w="med" len="med"/>
                    </a:lnB>
                  </a:tcPr>
                </a:tc>
                <a:tc>
                  <a:txBody>
                    <a:bodyPr/>
                    <a:lstStyle/>
                    <a:p>
                      <a:pPr algn="ctr" fontAlgn="ctr"/>
                      <a:r>
                        <a:rPr lang="en-US" sz="1400" b="0" i="0" u="none" strike="noStrike" dirty="0">
                          <a:solidFill>
                            <a:srgbClr val="000000"/>
                          </a:solidFill>
                          <a:latin typeface="Calibri"/>
                        </a:rPr>
                        <a:t>0</a:t>
                      </a:r>
                    </a:p>
                  </a:txBody>
                  <a:tcPr marL="7234" marR="7234" marT="7234" marB="0" anchor="ctr">
                    <a:lnL w="12700" cap="flat" cmpd="sng" algn="ctr">
                      <a:solidFill>
                        <a:srgbClr val="000066"/>
                      </a:solidFill>
                      <a:prstDash val="solid"/>
                      <a:round/>
                      <a:headEnd type="none" w="med" len="med"/>
                      <a:tailEnd type="none" w="med" len="med"/>
                    </a:lnL>
                    <a:lnR w="12700" cap="flat" cmpd="sng" algn="ctr">
                      <a:solidFill>
                        <a:srgbClr val="000066"/>
                      </a:solidFill>
                      <a:prstDash val="solid"/>
                      <a:round/>
                      <a:headEnd type="none" w="med" len="med"/>
                      <a:tailEnd type="none" w="med" len="med"/>
                    </a:lnR>
                    <a:lnT w="6350" cap="flat" cmpd="sng" algn="ctr">
                      <a:solidFill>
                        <a:srgbClr val="000066"/>
                      </a:solidFill>
                      <a:prstDash val="solid"/>
                      <a:round/>
                      <a:headEnd type="none" w="med" len="med"/>
                      <a:tailEnd type="none" w="med" len="med"/>
                    </a:lnT>
                    <a:lnB w="6350" cap="flat" cmpd="sng" algn="ctr">
                      <a:solidFill>
                        <a:srgbClr val="000066"/>
                      </a:solidFill>
                      <a:prstDash val="solid"/>
                      <a:round/>
                      <a:headEnd type="none" w="med" len="med"/>
                      <a:tailEnd type="none" w="med" len="med"/>
                    </a:lnB>
                  </a:tcPr>
                </a:tc>
              </a:tr>
            </a:tbl>
          </a:graphicData>
        </a:graphic>
      </p:graphicFrame>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2186229285"/>
              </p:ext>
            </p:extLst>
          </p:nvPr>
        </p:nvGraphicFramePr>
        <p:xfrm>
          <a:off x="990600" y="761999"/>
          <a:ext cx="6629399" cy="1678714"/>
        </p:xfrm>
        <a:graphic>
          <a:graphicData uri="http://schemas.openxmlformats.org/drawingml/2006/table">
            <a:tbl>
              <a:tblPr/>
              <a:tblGrid>
                <a:gridCol w="6178349"/>
                <a:gridCol w="451050"/>
              </a:tblGrid>
              <a:tr h="207606">
                <a:tc>
                  <a:txBody>
                    <a:bodyPr/>
                    <a:lstStyle/>
                    <a:p>
                      <a:pPr algn="l" fontAlgn="ctr"/>
                      <a:r>
                        <a:rPr lang="en-US" sz="1400" b="1" i="0" u="none" strike="noStrike" dirty="0" err="1" smtClean="0">
                          <a:solidFill>
                            <a:schemeClr val="tx1"/>
                          </a:solidFill>
                          <a:latin typeface="Calibri"/>
                        </a:rPr>
                        <a:t>Medidas</a:t>
                      </a:r>
                      <a:r>
                        <a:rPr lang="en-US" sz="1400" b="1" i="0" u="none" strike="noStrike" dirty="0" smtClean="0">
                          <a:solidFill>
                            <a:schemeClr val="tx1"/>
                          </a:solidFill>
                          <a:latin typeface="Calibri"/>
                        </a:rPr>
                        <a:t> de </a:t>
                      </a:r>
                      <a:r>
                        <a:rPr lang="en-US" sz="1400" b="1" i="0" u="none" strike="noStrike" dirty="0" err="1" smtClean="0">
                          <a:solidFill>
                            <a:schemeClr val="tx1"/>
                          </a:solidFill>
                          <a:latin typeface="Calibri"/>
                        </a:rPr>
                        <a:t>Redução</a:t>
                      </a:r>
                      <a:r>
                        <a:rPr lang="en-US" sz="1400" b="1" i="0" u="none" strike="noStrike" dirty="0" smtClean="0">
                          <a:solidFill>
                            <a:schemeClr val="tx1"/>
                          </a:solidFill>
                          <a:latin typeface="Calibri"/>
                        </a:rPr>
                        <a:t> de </a:t>
                      </a:r>
                      <a:r>
                        <a:rPr lang="en-US" sz="1400" b="1" i="0" u="none" strike="noStrike" dirty="0" err="1" smtClean="0">
                          <a:solidFill>
                            <a:schemeClr val="tx1"/>
                          </a:solidFill>
                          <a:latin typeface="Calibri"/>
                        </a:rPr>
                        <a:t>Risco</a:t>
                      </a:r>
                      <a:r>
                        <a:rPr lang="en-US" sz="1400" b="1" i="0" u="none" strike="noStrike" dirty="0" smtClean="0">
                          <a:solidFill>
                            <a:schemeClr val="tx1"/>
                          </a:solidFill>
                          <a:latin typeface="Calibri"/>
                        </a:rPr>
                        <a:t> </a:t>
                      </a:r>
                      <a:r>
                        <a:rPr lang="en-US" sz="1400" b="1" i="0" u="none" strike="noStrike" dirty="0" err="1" smtClean="0">
                          <a:solidFill>
                            <a:schemeClr val="tx1"/>
                          </a:solidFill>
                          <a:latin typeface="Calibri"/>
                        </a:rPr>
                        <a:t>Interinas</a:t>
                      </a:r>
                      <a:r>
                        <a:rPr lang="en-US" sz="1400" b="1" i="0" u="none" strike="noStrike" dirty="0" smtClean="0">
                          <a:solidFill>
                            <a:schemeClr val="tx1"/>
                          </a:solidFill>
                          <a:latin typeface="Calibri"/>
                        </a:rPr>
                        <a:t> – </a:t>
                      </a:r>
                      <a:r>
                        <a:rPr lang="en-US" sz="1400" b="1" i="0" u="none" strike="noStrike" dirty="0" err="1" smtClean="0">
                          <a:solidFill>
                            <a:schemeClr val="tx1"/>
                          </a:solidFill>
                          <a:latin typeface="Calibri"/>
                        </a:rPr>
                        <a:t>Pontuação</a:t>
                      </a:r>
                      <a:r>
                        <a:rPr lang="en-US" sz="1400" b="1" i="0" u="none" strike="noStrike" dirty="0" smtClean="0">
                          <a:solidFill>
                            <a:schemeClr val="tx1"/>
                          </a:solidFill>
                          <a:latin typeface="Calibri"/>
                        </a:rPr>
                        <a:t> </a:t>
                      </a:r>
                      <a:r>
                        <a:rPr lang="en-US" sz="1400" b="1" i="0" u="none" strike="noStrike" dirty="0" err="1" smtClean="0">
                          <a:solidFill>
                            <a:schemeClr val="tx1"/>
                          </a:solidFill>
                          <a:latin typeface="Calibri"/>
                        </a:rPr>
                        <a:t>Máxima</a:t>
                      </a:r>
                      <a:r>
                        <a:rPr lang="en-US" sz="1400" b="1" i="0" u="none" strike="noStrike" dirty="0" smtClean="0">
                          <a:solidFill>
                            <a:schemeClr val="tx1"/>
                          </a:solidFill>
                          <a:latin typeface="Calibri"/>
                        </a:rPr>
                        <a:t>: </a:t>
                      </a:r>
                      <a:r>
                        <a:rPr lang="en-US" sz="1400" b="1" i="0" u="none" strike="noStrike" dirty="0" smtClean="0">
                          <a:solidFill>
                            <a:schemeClr val="tx1"/>
                          </a:solidFill>
                          <a:latin typeface="Calibri"/>
                        </a:rPr>
                        <a:t>25</a:t>
                      </a:r>
                      <a:endParaRPr lang="en-US" sz="1400" b="1" i="0" u="none" strike="noStrike" dirty="0">
                        <a:solidFill>
                          <a:schemeClr val="tx1"/>
                        </a:solidFill>
                        <a:latin typeface="Calibri"/>
                      </a:endParaRPr>
                    </a:p>
                  </a:txBody>
                  <a:tcPr marR="7234" marT="7234" marB="0" anchor="ctr">
                    <a:lnL w="12700" cap="flat" cmpd="sng" algn="ctr">
                      <a:solidFill>
                        <a:srgbClr val="000066"/>
                      </a:solidFill>
                      <a:prstDash val="solid"/>
                      <a:round/>
                      <a:headEnd type="none" w="med" len="med"/>
                      <a:tailEnd type="none" w="med" len="med"/>
                    </a:lnL>
                    <a:lnR w="12700" cap="flat" cmpd="sng" algn="ctr">
                      <a:solidFill>
                        <a:srgbClr val="000066"/>
                      </a:solidFill>
                      <a:prstDash val="solid"/>
                      <a:round/>
                      <a:headEnd type="none" w="med" len="med"/>
                      <a:tailEnd type="none" w="med" len="med"/>
                    </a:lnR>
                    <a:lnT w="12700" cap="flat" cmpd="sng" algn="ctr">
                      <a:solidFill>
                        <a:srgbClr val="000066"/>
                      </a:solidFill>
                      <a:prstDash val="solid"/>
                      <a:round/>
                      <a:headEnd type="none" w="med" len="med"/>
                      <a:tailEnd type="none" w="med" len="med"/>
                    </a:lnT>
                    <a:lnB w="12700" cap="flat" cmpd="sng" algn="ctr">
                      <a:solidFill>
                        <a:srgbClr val="000066"/>
                      </a:solidFill>
                      <a:prstDash val="solid"/>
                      <a:round/>
                      <a:headEnd type="none" w="med" len="med"/>
                      <a:tailEnd type="none" w="med" len="med"/>
                    </a:lnB>
                    <a:solidFill>
                      <a:srgbClr val="F2DDDC"/>
                    </a:solidFill>
                  </a:tcPr>
                </a:tc>
                <a:tc>
                  <a:txBody>
                    <a:bodyPr/>
                    <a:lstStyle/>
                    <a:p>
                      <a:pPr algn="ctr" fontAlgn="ctr"/>
                      <a:r>
                        <a:rPr lang="en-US" sz="1400" b="1" i="0" u="none" strike="noStrike" dirty="0">
                          <a:solidFill>
                            <a:schemeClr val="tx1"/>
                          </a:solidFill>
                          <a:latin typeface="Calibri"/>
                        </a:rPr>
                        <a:t> </a:t>
                      </a:r>
                    </a:p>
                  </a:txBody>
                  <a:tcPr marL="7234" marR="7234" marT="7234" marB="0" anchor="ctr">
                    <a:lnL w="12700" cap="flat" cmpd="sng" algn="ctr">
                      <a:solidFill>
                        <a:srgbClr val="000066"/>
                      </a:solidFill>
                      <a:prstDash val="solid"/>
                      <a:round/>
                      <a:headEnd type="none" w="med" len="med"/>
                      <a:tailEnd type="none" w="med" len="med"/>
                    </a:lnL>
                    <a:lnR w="12700" cap="flat" cmpd="sng" algn="ctr">
                      <a:solidFill>
                        <a:srgbClr val="000066"/>
                      </a:solidFill>
                      <a:prstDash val="solid"/>
                      <a:round/>
                      <a:headEnd type="none" w="med" len="med"/>
                      <a:tailEnd type="none" w="med" len="med"/>
                    </a:lnR>
                    <a:lnT w="12700" cap="flat" cmpd="sng" algn="ctr">
                      <a:solidFill>
                        <a:srgbClr val="000066"/>
                      </a:solidFill>
                      <a:prstDash val="solid"/>
                      <a:round/>
                      <a:headEnd type="none" w="med" len="med"/>
                      <a:tailEnd type="none" w="med" len="med"/>
                    </a:lnT>
                    <a:lnB w="6350" cap="flat" cmpd="sng" algn="ctr">
                      <a:solidFill>
                        <a:srgbClr val="000066"/>
                      </a:solidFill>
                      <a:prstDash val="solid"/>
                      <a:round/>
                      <a:headEnd type="none" w="med" len="med"/>
                      <a:tailEnd type="none" w="med" len="med"/>
                    </a:lnB>
                    <a:solidFill>
                      <a:srgbClr val="F2DDDC"/>
                    </a:solidFill>
                  </a:tcPr>
                </a:tc>
              </a:tr>
              <a:tr h="245706">
                <a:tc>
                  <a:txBody>
                    <a:bodyPr/>
                    <a:lstStyle/>
                    <a:p>
                      <a:pPr algn="l" fontAlgn="ctr"/>
                      <a:r>
                        <a:rPr lang="en-US" sz="1400" b="0" i="0" u="none" strike="noStrike" dirty="0" smtClean="0">
                          <a:solidFill>
                            <a:schemeClr val="tx1"/>
                          </a:solidFill>
                          <a:latin typeface="Calibri"/>
                        </a:rPr>
                        <a:t>Um Plano de </a:t>
                      </a:r>
                      <a:r>
                        <a:rPr lang="en-US" sz="1400" b="0" i="0" u="none" strike="noStrike" dirty="0" err="1" smtClean="0">
                          <a:solidFill>
                            <a:schemeClr val="tx1"/>
                          </a:solidFill>
                          <a:latin typeface="Calibri"/>
                        </a:rPr>
                        <a:t>Medidas</a:t>
                      </a:r>
                      <a:r>
                        <a:rPr lang="en-US" sz="1400" b="0" i="0" u="none" strike="noStrike" dirty="0" smtClean="0">
                          <a:solidFill>
                            <a:schemeClr val="tx1"/>
                          </a:solidFill>
                          <a:latin typeface="Calibri"/>
                        </a:rPr>
                        <a:t> de </a:t>
                      </a:r>
                      <a:r>
                        <a:rPr lang="en-US" sz="1400" b="0" i="0" u="none" strike="noStrike" dirty="0" err="1" smtClean="0">
                          <a:solidFill>
                            <a:schemeClr val="tx1"/>
                          </a:solidFill>
                          <a:latin typeface="Calibri"/>
                        </a:rPr>
                        <a:t>Redução</a:t>
                      </a:r>
                      <a:r>
                        <a:rPr lang="en-US" sz="1400" b="0" i="0" u="none" strike="noStrike" dirty="0" smtClean="0">
                          <a:solidFill>
                            <a:schemeClr val="tx1"/>
                          </a:solidFill>
                          <a:latin typeface="Calibri"/>
                        </a:rPr>
                        <a:t> de </a:t>
                      </a:r>
                      <a:r>
                        <a:rPr lang="en-US" sz="1400" b="0" i="0" u="none" strike="noStrike" dirty="0" err="1" smtClean="0">
                          <a:solidFill>
                            <a:schemeClr val="tx1"/>
                          </a:solidFill>
                          <a:latin typeface="Calibri"/>
                        </a:rPr>
                        <a:t>Risco</a:t>
                      </a:r>
                      <a:r>
                        <a:rPr lang="en-US" sz="1400" b="0" i="0" u="none" strike="noStrike" dirty="0" smtClean="0">
                          <a:solidFill>
                            <a:schemeClr val="tx1"/>
                          </a:solidFill>
                          <a:latin typeface="Calibri"/>
                        </a:rPr>
                        <a:t> </a:t>
                      </a:r>
                      <a:r>
                        <a:rPr lang="en-US" sz="1400" b="0" i="0" u="none" strike="noStrike" dirty="0" err="1" smtClean="0">
                          <a:solidFill>
                            <a:schemeClr val="tx1"/>
                          </a:solidFill>
                          <a:latin typeface="Calibri"/>
                        </a:rPr>
                        <a:t>Interino</a:t>
                      </a:r>
                      <a:r>
                        <a:rPr lang="en-US" sz="1400" b="0" i="0" u="none" strike="noStrike" baseline="0" dirty="0" smtClean="0">
                          <a:solidFill>
                            <a:schemeClr val="tx1"/>
                          </a:solidFill>
                          <a:latin typeface="Calibri"/>
                        </a:rPr>
                        <a:t> </a:t>
                      </a:r>
                      <a:r>
                        <a:rPr lang="en-US" sz="1400" b="0" i="0" u="none" strike="noStrike" dirty="0" smtClean="0">
                          <a:solidFill>
                            <a:schemeClr val="tx1"/>
                          </a:solidFill>
                          <a:latin typeface="Calibri"/>
                        </a:rPr>
                        <a:t>(</a:t>
                      </a:r>
                      <a:r>
                        <a:rPr lang="en-US" sz="1400" b="0" i="0" u="none" strike="noStrike" dirty="0">
                          <a:solidFill>
                            <a:schemeClr val="tx1"/>
                          </a:solidFill>
                          <a:latin typeface="Calibri"/>
                        </a:rPr>
                        <a:t>IRRMP) </a:t>
                      </a:r>
                      <a:r>
                        <a:rPr lang="en-US" sz="1400" b="0" i="0" u="none" strike="noStrike" dirty="0" smtClean="0">
                          <a:solidFill>
                            <a:schemeClr val="tx1"/>
                          </a:solidFill>
                          <a:latin typeface="Calibri"/>
                        </a:rPr>
                        <a:t>é </a:t>
                      </a:r>
                      <a:r>
                        <a:rPr lang="en-US" sz="1400" b="0" i="0" u="none" strike="noStrike" dirty="0" err="1" smtClean="0">
                          <a:solidFill>
                            <a:schemeClr val="tx1"/>
                          </a:solidFill>
                          <a:latin typeface="Calibri"/>
                        </a:rPr>
                        <a:t>requerido</a:t>
                      </a:r>
                      <a:r>
                        <a:rPr lang="en-US" sz="1400" b="0" i="0" u="none" strike="noStrike" dirty="0" smtClean="0">
                          <a:solidFill>
                            <a:schemeClr val="tx1"/>
                          </a:solidFill>
                          <a:latin typeface="Calibri"/>
                        </a:rPr>
                        <a:t>?</a:t>
                      </a:r>
                      <a:endParaRPr lang="en-US" sz="1400" b="0" i="0" u="none" strike="noStrike" dirty="0">
                        <a:solidFill>
                          <a:schemeClr val="tx1"/>
                        </a:solidFill>
                        <a:latin typeface="Calibri"/>
                      </a:endParaRPr>
                    </a:p>
                  </a:txBody>
                  <a:tcPr marR="7234" marT="7234" marB="0" anchor="ctr">
                    <a:lnL w="12700" cap="flat" cmpd="sng" algn="ctr">
                      <a:solidFill>
                        <a:srgbClr val="000066"/>
                      </a:solidFill>
                      <a:prstDash val="solid"/>
                      <a:round/>
                      <a:headEnd type="none" w="med" len="med"/>
                      <a:tailEnd type="none" w="med" len="med"/>
                    </a:lnL>
                    <a:lnR w="12700" cap="flat" cmpd="sng" algn="ctr">
                      <a:solidFill>
                        <a:srgbClr val="000066"/>
                      </a:solidFill>
                      <a:prstDash val="solid"/>
                      <a:round/>
                      <a:headEnd type="none" w="med" len="med"/>
                      <a:tailEnd type="none" w="med" len="med"/>
                    </a:lnR>
                    <a:lnT w="12700" cap="flat" cmpd="sng" algn="ctr">
                      <a:solidFill>
                        <a:srgbClr val="000066"/>
                      </a:solidFill>
                      <a:prstDash val="solid"/>
                      <a:round/>
                      <a:headEnd type="none" w="med" len="med"/>
                      <a:tailEnd type="none" w="med" len="med"/>
                    </a:lnT>
                    <a:lnB w="6350" cap="flat" cmpd="sng" algn="ctr">
                      <a:solidFill>
                        <a:srgbClr val="000066"/>
                      </a:solidFill>
                      <a:prstDash val="solid"/>
                      <a:round/>
                      <a:headEnd type="none" w="med" len="med"/>
                      <a:tailEnd type="none" w="med" len="med"/>
                    </a:lnB>
                  </a:tcPr>
                </a:tc>
                <a:tc>
                  <a:txBody>
                    <a:bodyPr/>
                    <a:lstStyle/>
                    <a:p>
                      <a:pPr algn="ctr" fontAlgn="ctr"/>
                      <a:r>
                        <a:rPr lang="en-US" sz="1400" b="0" i="0" u="none" strike="noStrike" dirty="0" smtClean="0">
                          <a:solidFill>
                            <a:schemeClr val="tx1"/>
                          </a:solidFill>
                          <a:latin typeface="Calibri"/>
                        </a:rPr>
                        <a:t>25</a:t>
                      </a:r>
                      <a:endParaRPr lang="en-US" sz="1400" b="0" i="0" u="none" strike="noStrike" dirty="0">
                        <a:solidFill>
                          <a:schemeClr val="tx1"/>
                        </a:solidFill>
                        <a:latin typeface="Calibri"/>
                      </a:endParaRPr>
                    </a:p>
                  </a:txBody>
                  <a:tcPr marL="7234" marR="7234" marT="7234" marB="0" anchor="ctr">
                    <a:lnL w="12700" cap="flat" cmpd="sng" algn="ctr">
                      <a:solidFill>
                        <a:srgbClr val="000066"/>
                      </a:solidFill>
                      <a:prstDash val="solid"/>
                      <a:round/>
                      <a:headEnd type="none" w="med" len="med"/>
                      <a:tailEnd type="none" w="med" len="med"/>
                    </a:lnL>
                    <a:lnR w="12700" cap="flat" cmpd="sng" algn="ctr">
                      <a:solidFill>
                        <a:srgbClr val="000066"/>
                      </a:solidFill>
                      <a:prstDash val="solid"/>
                      <a:round/>
                      <a:headEnd type="none" w="med" len="med"/>
                      <a:tailEnd type="none" w="med" len="med"/>
                    </a:lnR>
                    <a:lnT w="6350" cap="flat" cmpd="sng" algn="ctr">
                      <a:solidFill>
                        <a:srgbClr val="000066"/>
                      </a:solidFill>
                      <a:prstDash val="solid"/>
                      <a:round/>
                      <a:headEnd type="none" w="med" len="med"/>
                      <a:tailEnd type="none" w="med" len="med"/>
                    </a:lnT>
                    <a:lnB w="6350" cap="flat" cmpd="sng" algn="ctr">
                      <a:solidFill>
                        <a:srgbClr val="000066"/>
                      </a:solidFill>
                      <a:prstDash val="solid"/>
                      <a:round/>
                      <a:headEnd type="none" w="med" len="med"/>
                      <a:tailEnd type="none" w="med" len="med"/>
                    </a:lnB>
                  </a:tcPr>
                </a:tc>
              </a:tr>
              <a:tr h="245706">
                <a:tc>
                  <a:txBody>
                    <a:bodyPr/>
                    <a:lstStyle/>
                    <a:p>
                      <a:pPr algn="l" fontAlgn="ctr"/>
                      <a:r>
                        <a:rPr lang="en-US" sz="1400" b="0" i="0" u="none" strike="noStrike" dirty="0" smtClean="0">
                          <a:solidFill>
                            <a:schemeClr val="tx1"/>
                          </a:solidFill>
                          <a:latin typeface="Calibri"/>
                        </a:rPr>
                        <a:t>Um </a:t>
                      </a:r>
                      <a:r>
                        <a:rPr lang="en-US" sz="1400" b="0" i="0" u="none" strike="noStrike" dirty="0">
                          <a:solidFill>
                            <a:schemeClr val="tx1"/>
                          </a:solidFill>
                          <a:latin typeface="Calibri"/>
                        </a:rPr>
                        <a:t>IRRMP </a:t>
                      </a:r>
                      <a:r>
                        <a:rPr lang="en-US" sz="1400" b="0" i="0" u="none" strike="noStrike" dirty="0" err="1" smtClean="0">
                          <a:solidFill>
                            <a:schemeClr val="tx1"/>
                          </a:solidFill>
                          <a:latin typeface="Calibri"/>
                        </a:rPr>
                        <a:t>foi</a:t>
                      </a:r>
                      <a:r>
                        <a:rPr lang="en-US" sz="1400" b="0" i="0" u="none" strike="noStrike" dirty="0" smtClean="0">
                          <a:solidFill>
                            <a:schemeClr val="tx1"/>
                          </a:solidFill>
                          <a:latin typeface="Calibri"/>
                        </a:rPr>
                        <a:t> </a:t>
                      </a:r>
                      <a:r>
                        <a:rPr lang="en-US" sz="1400" b="0" i="0" u="none" strike="noStrike" dirty="0" err="1" smtClean="0">
                          <a:solidFill>
                            <a:schemeClr val="tx1"/>
                          </a:solidFill>
                          <a:latin typeface="Calibri"/>
                        </a:rPr>
                        <a:t>preparado</a:t>
                      </a:r>
                      <a:r>
                        <a:rPr lang="en-US" sz="1400" b="0" i="0" u="none" strike="noStrike" dirty="0" smtClean="0">
                          <a:solidFill>
                            <a:schemeClr val="tx1"/>
                          </a:solidFill>
                          <a:latin typeface="Calibri"/>
                        </a:rPr>
                        <a:t> E</a:t>
                      </a:r>
                      <a:r>
                        <a:rPr lang="en-US" sz="1400" b="0" i="0" u="none" strike="noStrike" baseline="0" dirty="0" smtClean="0">
                          <a:solidFill>
                            <a:schemeClr val="tx1"/>
                          </a:solidFill>
                          <a:latin typeface="Calibri"/>
                        </a:rPr>
                        <a:t> </a:t>
                      </a:r>
                      <a:r>
                        <a:rPr lang="en-US" sz="1400" b="0" i="0" u="none" strike="noStrike" baseline="0" dirty="0" err="1" smtClean="0">
                          <a:solidFill>
                            <a:schemeClr val="tx1"/>
                          </a:solidFill>
                          <a:latin typeface="Calibri"/>
                        </a:rPr>
                        <a:t>aprovado</a:t>
                      </a:r>
                      <a:r>
                        <a:rPr lang="en-US" sz="1400" b="0" i="0" u="none" strike="noStrike" dirty="0" smtClean="0">
                          <a:solidFill>
                            <a:schemeClr val="tx1"/>
                          </a:solidFill>
                          <a:latin typeface="Calibri"/>
                        </a:rPr>
                        <a:t>?</a:t>
                      </a:r>
                      <a:endParaRPr lang="en-US" sz="1400" b="0" i="0" u="none" strike="noStrike" dirty="0">
                        <a:solidFill>
                          <a:schemeClr val="tx1"/>
                        </a:solidFill>
                        <a:latin typeface="Calibri"/>
                      </a:endParaRPr>
                    </a:p>
                  </a:txBody>
                  <a:tcPr marR="7234" marT="7234" marB="0" anchor="ctr">
                    <a:lnL w="12700" cap="flat" cmpd="sng" algn="ctr">
                      <a:solidFill>
                        <a:srgbClr val="000066"/>
                      </a:solidFill>
                      <a:prstDash val="solid"/>
                      <a:round/>
                      <a:headEnd type="none" w="med" len="med"/>
                      <a:tailEnd type="none" w="med" len="med"/>
                    </a:lnL>
                    <a:lnR w="12700" cap="flat" cmpd="sng" algn="ctr">
                      <a:solidFill>
                        <a:srgbClr val="000066"/>
                      </a:solidFill>
                      <a:prstDash val="solid"/>
                      <a:round/>
                      <a:headEnd type="none" w="med" len="med"/>
                      <a:tailEnd type="none" w="med" len="med"/>
                    </a:lnR>
                    <a:lnT w="6350" cap="flat" cmpd="sng" algn="ctr">
                      <a:solidFill>
                        <a:srgbClr val="000066"/>
                      </a:solidFill>
                      <a:prstDash val="solid"/>
                      <a:round/>
                      <a:headEnd type="none" w="med" len="med"/>
                      <a:tailEnd type="none" w="med" len="med"/>
                    </a:lnT>
                    <a:lnB w="6350" cap="flat" cmpd="sng" algn="ctr">
                      <a:solidFill>
                        <a:srgbClr val="000066"/>
                      </a:solidFill>
                      <a:prstDash val="solid"/>
                      <a:round/>
                      <a:headEnd type="none" w="med" len="med"/>
                      <a:tailEnd type="none" w="med" len="med"/>
                    </a:lnB>
                  </a:tcPr>
                </a:tc>
                <a:tc>
                  <a:txBody>
                    <a:bodyPr/>
                    <a:lstStyle/>
                    <a:p>
                      <a:pPr algn="ctr" fontAlgn="ctr"/>
                      <a:r>
                        <a:rPr lang="en-US" sz="1400" b="0" i="0" u="none" strike="noStrike" dirty="0" smtClean="0">
                          <a:solidFill>
                            <a:schemeClr val="tx1"/>
                          </a:solidFill>
                          <a:latin typeface="Calibri"/>
                        </a:rPr>
                        <a:t>9</a:t>
                      </a:r>
                      <a:endParaRPr lang="en-US" sz="1400" b="0" i="0" u="none" strike="noStrike" dirty="0">
                        <a:solidFill>
                          <a:schemeClr val="tx1"/>
                        </a:solidFill>
                        <a:latin typeface="Calibri"/>
                      </a:endParaRPr>
                    </a:p>
                  </a:txBody>
                  <a:tcPr marL="7234" marR="7234" marT="7234" marB="0" anchor="ctr">
                    <a:lnL w="12700" cap="flat" cmpd="sng" algn="ctr">
                      <a:solidFill>
                        <a:srgbClr val="000066"/>
                      </a:solidFill>
                      <a:prstDash val="solid"/>
                      <a:round/>
                      <a:headEnd type="none" w="med" len="med"/>
                      <a:tailEnd type="none" w="med" len="med"/>
                    </a:lnL>
                    <a:lnR w="12700" cap="flat" cmpd="sng" algn="ctr">
                      <a:solidFill>
                        <a:srgbClr val="000066"/>
                      </a:solidFill>
                      <a:prstDash val="solid"/>
                      <a:round/>
                      <a:headEnd type="none" w="med" len="med"/>
                      <a:tailEnd type="none" w="med" len="med"/>
                    </a:lnR>
                    <a:lnT w="6350" cap="flat" cmpd="sng" algn="ctr">
                      <a:solidFill>
                        <a:srgbClr val="000066"/>
                      </a:solidFill>
                      <a:prstDash val="solid"/>
                      <a:round/>
                      <a:headEnd type="none" w="med" len="med"/>
                      <a:tailEnd type="none" w="med" len="med"/>
                    </a:lnT>
                    <a:lnB w="6350" cap="flat" cmpd="sng" algn="ctr">
                      <a:solidFill>
                        <a:srgbClr val="000066"/>
                      </a:solidFill>
                      <a:prstDash val="solid"/>
                      <a:round/>
                      <a:headEnd type="none" w="med" len="med"/>
                      <a:tailEnd type="none" w="med" len="med"/>
                    </a:lnB>
                  </a:tcPr>
                </a:tc>
              </a:tr>
              <a:tr h="483354">
                <a:tc>
                  <a:txBody>
                    <a:bodyPr/>
                    <a:lstStyle/>
                    <a:p>
                      <a:pPr algn="l" fontAlgn="ctr"/>
                      <a:r>
                        <a:rPr lang="en-US" sz="1400" b="0" i="0" u="none" strike="noStrike" dirty="0" smtClean="0">
                          <a:solidFill>
                            <a:schemeClr val="tx1"/>
                          </a:solidFill>
                          <a:latin typeface="Calibri"/>
                        </a:rPr>
                        <a:t>Um</a:t>
                      </a:r>
                      <a:r>
                        <a:rPr lang="en-US" sz="1400" b="0" i="0" u="none" strike="noStrike" baseline="0" dirty="0" smtClean="0">
                          <a:solidFill>
                            <a:schemeClr val="tx1"/>
                          </a:solidFill>
                          <a:latin typeface="Calibri"/>
                        </a:rPr>
                        <a:t> </a:t>
                      </a:r>
                      <a:r>
                        <a:rPr lang="en-US" sz="1400" b="0" i="0" u="none" strike="noStrike" dirty="0" smtClean="0">
                          <a:solidFill>
                            <a:schemeClr val="tx1"/>
                          </a:solidFill>
                          <a:latin typeface="Calibri"/>
                        </a:rPr>
                        <a:t>IRRMP </a:t>
                      </a:r>
                      <a:r>
                        <a:rPr lang="en-US" sz="1400" b="0" i="0" u="none" strike="noStrike" dirty="0" err="1" smtClean="0">
                          <a:solidFill>
                            <a:schemeClr val="tx1"/>
                          </a:solidFill>
                          <a:latin typeface="Calibri"/>
                        </a:rPr>
                        <a:t>aprovado</a:t>
                      </a:r>
                      <a:r>
                        <a:rPr lang="en-US" sz="1400" b="0" i="0" u="none" strike="noStrike" dirty="0" smtClean="0">
                          <a:solidFill>
                            <a:schemeClr val="tx1"/>
                          </a:solidFill>
                          <a:latin typeface="Calibri"/>
                        </a:rPr>
                        <a:t> </a:t>
                      </a:r>
                      <a:r>
                        <a:rPr lang="en-US" sz="1400" b="0" i="0" u="none" strike="noStrike" dirty="0" err="1" smtClean="0">
                          <a:solidFill>
                            <a:schemeClr val="tx1"/>
                          </a:solidFill>
                          <a:latin typeface="Calibri"/>
                        </a:rPr>
                        <a:t>foi</a:t>
                      </a:r>
                      <a:r>
                        <a:rPr lang="en-US" sz="1400" b="0" i="0" u="none" strike="noStrike" dirty="0" smtClean="0">
                          <a:solidFill>
                            <a:schemeClr val="tx1"/>
                          </a:solidFill>
                          <a:latin typeface="Calibri"/>
                        </a:rPr>
                        <a:t> </a:t>
                      </a:r>
                      <a:r>
                        <a:rPr lang="en-US" sz="1400" b="0" i="0" u="none" strike="noStrike" dirty="0" err="1" smtClean="0">
                          <a:solidFill>
                            <a:schemeClr val="tx1"/>
                          </a:solidFill>
                          <a:latin typeface="Calibri"/>
                        </a:rPr>
                        <a:t>totalmente</a:t>
                      </a:r>
                      <a:r>
                        <a:rPr lang="en-US" sz="1400" b="0" i="0" u="none" strike="noStrike" dirty="0" smtClean="0">
                          <a:solidFill>
                            <a:schemeClr val="tx1"/>
                          </a:solidFill>
                          <a:latin typeface="Calibri"/>
                        </a:rPr>
                        <a:t> </a:t>
                      </a:r>
                      <a:r>
                        <a:rPr lang="en-US" sz="1400" b="0" i="0" u="none" strike="noStrike" dirty="0" err="1" smtClean="0">
                          <a:solidFill>
                            <a:schemeClr val="tx1"/>
                          </a:solidFill>
                          <a:latin typeface="Calibri"/>
                        </a:rPr>
                        <a:t>implementado</a:t>
                      </a:r>
                      <a:r>
                        <a:rPr lang="en-US" sz="1400" b="0" i="0" u="none" strike="noStrike" dirty="0" smtClean="0">
                          <a:solidFill>
                            <a:schemeClr val="tx1"/>
                          </a:solidFill>
                          <a:latin typeface="Calibri"/>
                        </a:rPr>
                        <a:t> e </a:t>
                      </a:r>
                      <a:r>
                        <a:rPr lang="en-US" sz="1400" b="0" i="0" u="none" strike="noStrike" dirty="0" err="1" smtClean="0">
                          <a:solidFill>
                            <a:schemeClr val="tx1"/>
                          </a:solidFill>
                          <a:latin typeface="Calibri"/>
                        </a:rPr>
                        <a:t>atualizado</a:t>
                      </a:r>
                      <a:r>
                        <a:rPr lang="en-US" sz="1400" b="0" i="0" u="none" strike="noStrike" dirty="0" smtClean="0">
                          <a:solidFill>
                            <a:schemeClr val="tx1"/>
                          </a:solidFill>
                          <a:latin typeface="Calibri"/>
                        </a:rPr>
                        <a:t> </a:t>
                      </a:r>
                      <a:r>
                        <a:rPr lang="en-US" sz="1400" b="0" i="0" u="none" strike="noStrike" dirty="0" err="1" smtClean="0">
                          <a:solidFill>
                            <a:schemeClr val="tx1"/>
                          </a:solidFill>
                          <a:latin typeface="Calibri"/>
                        </a:rPr>
                        <a:t>regularmente</a:t>
                      </a:r>
                      <a:r>
                        <a:rPr lang="en-US" sz="1400" b="0" i="0" u="none" strike="noStrike" dirty="0" smtClean="0">
                          <a:solidFill>
                            <a:schemeClr val="tx1"/>
                          </a:solidFill>
                          <a:latin typeface="Calibri"/>
                        </a:rPr>
                        <a:t> (</a:t>
                      </a:r>
                      <a:r>
                        <a:rPr lang="en-US" sz="1400" b="0" i="0" u="none" strike="noStrike" dirty="0" err="1" smtClean="0">
                          <a:solidFill>
                            <a:schemeClr val="tx1"/>
                          </a:solidFill>
                          <a:latin typeface="Calibri"/>
                        </a:rPr>
                        <a:t>conforme</a:t>
                      </a:r>
                      <a:r>
                        <a:rPr lang="en-US" sz="1400" b="0" i="0" u="none" strike="noStrike" baseline="0" dirty="0" smtClean="0">
                          <a:solidFill>
                            <a:schemeClr val="tx1"/>
                          </a:solidFill>
                          <a:latin typeface="Calibri"/>
                        </a:rPr>
                        <a:t> o </a:t>
                      </a:r>
                      <a:r>
                        <a:rPr lang="en-US" sz="1400" b="0" i="0" u="none" strike="noStrike" baseline="0" dirty="0" err="1" smtClean="0">
                          <a:solidFill>
                            <a:schemeClr val="tx1"/>
                          </a:solidFill>
                          <a:latin typeface="Calibri"/>
                        </a:rPr>
                        <a:t>cronograma</a:t>
                      </a:r>
                      <a:r>
                        <a:rPr lang="en-US" sz="1400" b="0" i="0" u="none" strike="noStrike" baseline="0" dirty="0" smtClean="0">
                          <a:solidFill>
                            <a:schemeClr val="tx1"/>
                          </a:solidFill>
                          <a:latin typeface="Calibri"/>
                        </a:rPr>
                        <a:t> do </a:t>
                      </a:r>
                      <a:r>
                        <a:rPr lang="en-US" sz="1400" b="0" i="0" u="none" strike="noStrike" dirty="0" smtClean="0">
                          <a:solidFill>
                            <a:schemeClr val="tx1"/>
                          </a:solidFill>
                          <a:latin typeface="Calibri"/>
                        </a:rPr>
                        <a:t>IRRMP </a:t>
                      </a:r>
                      <a:r>
                        <a:rPr lang="en-US" sz="1400" b="0" i="0" u="none" strike="noStrike" dirty="0" err="1" smtClean="0">
                          <a:solidFill>
                            <a:schemeClr val="tx1"/>
                          </a:solidFill>
                          <a:latin typeface="Calibri"/>
                        </a:rPr>
                        <a:t>aprovado</a:t>
                      </a:r>
                      <a:r>
                        <a:rPr lang="en-US" sz="1400" b="0" i="0" u="none" strike="noStrike" dirty="0" smtClean="0">
                          <a:solidFill>
                            <a:schemeClr val="tx1"/>
                          </a:solidFill>
                          <a:latin typeface="Calibri"/>
                        </a:rPr>
                        <a:t>)?</a:t>
                      </a:r>
                      <a:endParaRPr lang="en-US" sz="1400" b="0" i="0" u="none" strike="noStrike" dirty="0">
                        <a:solidFill>
                          <a:schemeClr val="tx1"/>
                        </a:solidFill>
                        <a:latin typeface="Calibri"/>
                      </a:endParaRPr>
                    </a:p>
                  </a:txBody>
                  <a:tcPr marR="7234" marT="7234" marB="0" anchor="ctr">
                    <a:lnL w="12700" cap="flat" cmpd="sng" algn="ctr">
                      <a:solidFill>
                        <a:srgbClr val="000066"/>
                      </a:solidFill>
                      <a:prstDash val="solid"/>
                      <a:round/>
                      <a:headEnd type="none" w="med" len="med"/>
                      <a:tailEnd type="none" w="med" len="med"/>
                    </a:lnL>
                    <a:lnR w="12700" cap="flat" cmpd="sng" algn="ctr">
                      <a:solidFill>
                        <a:srgbClr val="000066"/>
                      </a:solidFill>
                      <a:prstDash val="solid"/>
                      <a:round/>
                      <a:headEnd type="none" w="med" len="med"/>
                      <a:tailEnd type="none" w="med" len="med"/>
                    </a:lnR>
                    <a:lnT w="6350" cap="flat" cmpd="sng" algn="ctr">
                      <a:solidFill>
                        <a:srgbClr val="000066"/>
                      </a:solidFill>
                      <a:prstDash val="solid"/>
                      <a:round/>
                      <a:headEnd type="none" w="med" len="med"/>
                      <a:tailEnd type="none" w="med" len="med"/>
                    </a:lnT>
                    <a:lnB w="6350" cap="flat" cmpd="sng" algn="ctr">
                      <a:solidFill>
                        <a:srgbClr val="000066"/>
                      </a:solidFill>
                      <a:prstDash val="solid"/>
                      <a:round/>
                      <a:headEnd type="none" w="med" len="med"/>
                      <a:tailEnd type="none" w="med" len="med"/>
                    </a:lnB>
                  </a:tcPr>
                </a:tc>
                <a:tc>
                  <a:txBody>
                    <a:bodyPr/>
                    <a:lstStyle/>
                    <a:p>
                      <a:pPr algn="ctr" fontAlgn="ctr"/>
                      <a:r>
                        <a:rPr lang="en-US" sz="1400" b="0" i="0" u="none" strike="noStrike" dirty="0" smtClean="0">
                          <a:solidFill>
                            <a:schemeClr val="tx1"/>
                          </a:solidFill>
                          <a:latin typeface="Calibri"/>
                        </a:rPr>
                        <a:t>10</a:t>
                      </a:r>
                      <a:endParaRPr lang="en-US" sz="1400" b="0" i="0" u="none" strike="noStrike" dirty="0">
                        <a:solidFill>
                          <a:schemeClr val="tx1"/>
                        </a:solidFill>
                        <a:latin typeface="Calibri"/>
                      </a:endParaRPr>
                    </a:p>
                  </a:txBody>
                  <a:tcPr marL="7234" marR="7234" marT="7234" marB="0" anchor="ctr">
                    <a:lnL w="12700" cap="flat" cmpd="sng" algn="ctr">
                      <a:solidFill>
                        <a:srgbClr val="000066"/>
                      </a:solidFill>
                      <a:prstDash val="solid"/>
                      <a:round/>
                      <a:headEnd type="none" w="med" len="med"/>
                      <a:tailEnd type="none" w="med" len="med"/>
                    </a:lnL>
                    <a:lnR w="12700" cap="flat" cmpd="sng" algn="ctr">
                      <a:solidFill>
                        <a:srgbClr val="000066"/>
                      </a:solidFill>
                      <a:prstDash val="solid"/>
                      <a:round/>
                      <a:headEnd type="none" w="med" len="med"/>
                      <a:tailEnd type="none" w="med" len="med"/>
                    </a:lnR>
                    <a:lnT w="6350" cap="flat" cmpd="sng" algn="ctr">
                      <a:solidFill>
                        <a:srgbClr val="000066"/>
                      </a:solidFill>
                      <a:prstDash val="solid"/>
                      <a:round/>
                      <a:headEnd type="none" w="med" len="med"/>
                      <a:tailEnd type="none" w="med" len="med"/>
                    </a:lnT>
                    <a:lnB w="6350" cap="flat" cmpd="sng" algn="ctr">
                      <a:solidFill>
                        <a:srgbClr val="000066"/>
                      </a:solidFill>
                      <a:prstDash val="solid"/>
                      <a:round/>
                      <a:headEnd type="none" w="med" len="med"/>
                      <a:tailEnd type="none" w="med" len="med"/>
                    </a:lnB>
                  </a:tcPr>
                </a:tc>
              </a:tr>
              <a:tr h="483354">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en-US" sz="1400" b="0" i="0" u="none" strike="noStrike" dirty="0" err="1" smtClean="0">
                          <a:solidFill>
                            <a:schemeClr val="tx1"/>
                          </a:solidFill>
                          <a:latin typeface="+mn-lt"/>
                        </a:rPr>
                        <a:t>Todos</a:t>
                      </a:r>
                      <a:r>
                        <a:rPr lang="en-US" sz="1400" b="0" i="0" u="none" strike="noStrike" dirty="0" smtClean="0">
                          <a:solidFill>
                            <a:schemeClr val="tx1"/>
                          </a:solidFill>
                          <a:latin typeface="+mn-lt"/>
                        </a:rPr>
                        <a:t> </a:t>
                      </a:r>
                      <a:r>
                        <a:rPr lang="en-US" sz="1400" b="0" i="0" u="none" strike="noStrike" dirty="0" err="1" smtClean="0">
                          <a:solidFill>
                            <a:schemeClr val="tx1"/>
                          </a:solidFill>
                          <a:latin typeface="+mn-lt"/>
                        </a:rPr>
                        <a:t>os</a:t>
                      </a:r>
                      <a:r>
                        <a:rPr lang="en-US" sz="1400" b="0" i="0" u="none" strike="noStrike" dirty="0" smtClean="0">
                          <a:solidFill>
                            <a:schemeClr val="tx1"/>
                          </a:solidFill>
                          <a:latin typeface="+mn-lt"/>
                        </a:rPr>
                        <a:t> </a:t>
                      </a:r>
                      <a:r>
                        <a:rPr lang="en-US" sz="1400" b="0" i="0" u="none" strike="noStrike" dirty="0" err="1" smtClean="0">
                          <a:solidFill>
                            <a:schemeClr val="tx1"/>
                          </a:solidFill>
                          <a:latin typeface="+mn-lt"/>
                        </a:rPr>
                        <a:t>itens</a:t>
                      </a:r>
                      <a:r>
                        <a:rPr lang="en-US" sz="1400" b="0" i="0" u="none" strike="noStrike" dirty="0" smtClean="0">
                          <a:solidFill>
                            <a:schemeClr val="tx1"/>
                          </a:solidFill>
                          <a:latin typeface="+mn-lt"/>
                        </a:rPr>
                        <a:t> </a:t>
                      </a:r>
                      <a:r>
                        <a:rPr lang="en-US" sz="1400" b="0" i="0" u="none" strike="noStrike" dirty="0" err="1" smtClean="0">
                          <a:solidFill>
                            <a:schemeClr val="tx1"/>
                          </a:solidFill>
                          <a:latin typeface="+mn-lt"/>
                        </a:rPr>
                        <a:t>requeridos</a:t>
                      </a:r>
                      <a:r>
                        <a:rPr lang="en-US" sz="1400" b="0" i="0" u="none" strike="noStrike" baseline="0" dirty="0" smtClean="0">
                          <a:solidFill>
                            <a:schemeClr val="tx1"/>
                          </a:solidFill>
                          <a:latin typeface="+mn-lt"/>
                        </a:rPr>
                        <a:t> do</a:t>
                      </a:r>
                      <a:r>
                        <a:rPr lang="en-US" sz="1400" b="0" i="0" u="none" strike="noStrike" dirty="0" smtClean="0">
                          <a:solidFill>
                            <a:schemeClr val="tx1"/>
                          </a:solidFill>
                          <a:latin typeface="+mn-lt"/>
                        </a:rPr>
                        <a:t> </a:t>
                      </a:r>
                      <a:r>
                        <a:rPr lang="en-US" sz="1400" b="0" i="0" u="none" strike="noStrike" dirty="0" smtClean="0">
                          <a:solidFill>
                            <a:schemeClr val="tx1"/>
                          </a:solidFill>
                          <a:latin typeface="+mn-lt"/>
                        </a:rPr>
                        <a:t>IRRMP </a:t>
                      </a:r>
                      <a:r>
                        <a:rPr lang="en-US" sz="1400" b="0" i="0" u="none" strike="noStrike" dirty="0" err="1" smtClean="0">
                          <a:solidFill>
                            <a:schemeClr val="tx1"/>
                          </a:solidFill>
                          <a:latin typeface="+mn-lt"/>
                        </a:rPr>
                        <a:t>foram</a:t>
                      </a:r>
                      <a:r>
                        <a:rPr lang="en-US" sz="1400" b="0" i="0" u="none" strike="noStrike" baseline="0" dirty="0" smtClean="0">
                          <a:solidFill>
                            <a:schemeClr val="tx1"/>
                          </a:solidFill>
                          <a:latin typeface="+mn-lt"/>
                        </a:rPr>
                        <a:t> </a:t>
                      </a:r>
                      <a:r>
                        <a:rPr lang="en-US" sz="1400" b="0" i="0" u="none" strike="noStrike" baseline="0" dirty="0" err="1" smtClean="0">
                          <a:solidFill>
                            <a:schemeClr val="tx1"/>
                          </a:solidFill>
                          <a:latin typeface="+mn-lt"/>
                        </a:rPr>
                        <a:t>completados</a:t>
                      </a:r>
                      <a:r>
                        <a:rPr lang="en-US" sz="1400" b="0" i="0" u="none" strike="noStrike" dirty="0" smtClean="0">
                          <a:solidFill>
                            <a:schemeClr val="tx1"/>
                          </a:solidFill>
                          <a:latin typeface="+mn-lt"/>
                        </a:rPr>
                        <a:t>?</a:t>
                      </a:r>
                      <a:endParaRPr lang="en-US" sz="1400" b="0" i="0" u="none" strike="noStrike" dirty="0">
                        <a:solidFill>
                          <a:schemeClr val="tx1"/>
                        </a:solidFill>
                        <a:latin typeface="Calibri"/>
                      </a:endParaRPr>
                    </a:p>
                  </a:txBody>
                  <a:tcPr marR="7234" marT="7234" marB="0" anchor="ctr">
                    <a:lnL w="12700" cap="flat" cmpd="sng" algn="ctr">
                      <a:solidFill>
                        <a:srgbClr val="000066"/>
                      </a:solidFill>
                      <a:prstDash val="solid"/>
                      <a:round/>
                      <a:headEnd type="none" w="med" len="med"/>
                      <a:tailEnd type="none" w="med" len="med"/>
                    </a:lnL>
                    <a:lnR w="12700" cap="flat" cmpd="sng" algn="ctr">
                      <a:solidFill>
                        <a:srgbClr val="000066"/>
                      </a:solidFill>
                      <a:prstDash val="solid"/>
                      <a:round/>
                      <a:headEnd type="none" w="med" len="med"/>
                      <a:tailEnd type="none" w="med" len="med"/>
                    </a:lnR>
                    <a:lnT w="6350" cap="flat" cmpd="sng" algn="ctr">
                      <a:solidFill>
                        <a:srgbClr val="000066"/>
                      </a:solidFill>
                      <a:prstDash val="solid"/>
                      <a:round/>
                      <a:headEnd type="none" w="med" len="med"/>
                      <a:tailEnd type="none" w="med" len="med"/>
                    </a:lnT>
                    <a:lnB w="12700" cap="flat" cmpd="sng" algn="ctr">
                      <a:solidFill>
                        <a:srgbClr val="000066"/>
                      </a:solidFill>
                      <a:prstDash val="solid"/>
                      <a:round/>
                      <a:headEnd type="none" w="med" len="med"/>
                      <a:tailEnd type="none" w="med" len="med"/>
                    </a:lnB>
                  </a:tcPr>
                </a:tc>
                <a:tc>
                  <a:txBody>
                    <a:bodyPr/>
                    <a:lstStyle/>
                    <a:p>
                      <a:pPr algn="ctr" fontAlgn="ctr"/>
                      <a:r>
                        <a:rPr lang="en-US" sz="1400" b="0" i="0" u="none" strike="noStrike" dirty="0" smtClean="0">
                          <a:solidFill>
                            <a:schemeClr val="tx1"/>
                          </a:solidFill>
                          <a:latin typeface="Calibri"/>
                        </a:rPr>
                        <a:t>6</a:t>
                      </a:r>
                      <a:endParaRPr lang="en-US" sz="1400" b="0" i="0" u="none" strike="noStrike" dirty="0">
                        <a:solidFill>
                          <a:schemeClr val="tx1"/>
                        </a:solidFill>
                        <a:latin typeface="Calibri"/>
                      </a:endParaRPr>
                    </a:p>
                  </a:txBody>
                  <a:tcPr marL="7234" marR="7234" marT="7234" marB="0" anchor="ctr">
                    <a:lnL w="12700" cap="flat" cmpd="sng" algn="ctr">
                      <a:solidFill>
                        <a:srgbClr val="000066"/>
                      </a:solidFill>
                      <a:prstDash val="solid"/>
                      <a:round/>
                      <a:headEnd type="none" w="med" len="med"/>
                      <a:tailEnd type="none" w="med" len="med"/>
                    </a:lnL>
                    <a:lnR w="12700" cap="flat" cmpd="sng" algn="ctr">
                      <a:solidFill>
                        <a:srgbClr val="000066"/>
                      </a:solidFill>
                      <a:prstDash val="solid"/>
                      <a:round/>
                      <a:headEnd type="none" w="med" len="med"/>
                      <a:tailEnd type="none" w="med" len="med"/>
                    </a:lnR>
                    <a:lnT w="6350" cap="flat" cmpd="sng" algn="ctr">
                      <a:solidFill>
                        <a:srgbClr val="000066"/>
                      </a:solidFill>
                      <a:prstDash val="solid"/>
                      <a:round/>
                      <a:headEnd type="none" w="med" len="med"/>
                      <a:tailEnd type="none" w="med" len="med"/>
                    </a:lnT>
                    <a:lnB w="12700" cap="flat" cmpd="sng" algn="ctr">
                      <a:solidFill>
                        <a:srgbClr val="000066"/>
                      </a:solidFill>
                      <a:prstDash val="solid"/>
                      <a:round/>
                      <a:headEnd type="none" w="med" len="med"/>
                      <a:tailEnd type="none" w="med" len="med"/>
                    </a:lnB>
                  </a:tcPr>
                </a:tc>
              </a:tr>
            </a:tbl>
          </a:graphicData>
        </a:graphic>
      </p:graphicFrame>
    </p:spTree>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bwMode="auto">
          <a:xfrm>
            <a:off x="7772400" y="4648200"/>
            <a:ext cx="609600" cy="381000"/>
          </a:xfrm>
          <a:prstGeom prst="rect">
            <a:avLst/>
          </a:prstGeom>
          <a:solidFill>
            <a:srgbClr val="FFFF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80000"/>
              </a:lnSpc>
              <a:spcBef>
                <a:spcPct val="20000"/>
              </a:spcBef>
              <a:spcAft>
                <a:spcPct val="0"/>
              </a:spcAft>
              <a:buClrTx/>
              <a:buSzTx/>
              <a:buFont typeface="Wingdings" pitchFamily="2" charset="2"/>
              <a:buChar char="§"/>
              <a:tabLst/>
            </a:pPr>
            <a:endParaRPr kumimoji="0" lang="en-US" sz="1800" b="0" i="0" u="none" strike="noStrike" cap="none" normalizeH="0" baseline="0" dirty="0" smtClean="0">
              <a:ln>
                <a:noFill/>
              </a:ln>
              <a:solidFill>
                <a:srgbClr val="FFFF00"/>
              </a:solidFill>
              <a:effectLst/>
              <a:latin typeface="Arial" charset="0"/>
            </a:endParaRPr>
          </a:p>
        </p:txBody>
      </p:sp>
      <p:sp>
        <p:nvSpPr>
          <p:cNvPr id="16" name="Rectangle 15"/>
          <p:cNvSpPr/>
          <p:nvPr/>
        </p:nvSpPr>
        <p:spPr bwMode="auto">
          <a:xfrm>
            <a:off x="7772400" y="5257800"/>
            <a:ext cx="609600" cy="381000"/>
          </a:xfrm>
          <a:prstGeom prst="rect">
            <a:avLst/>
          </a:prstGeom>
          <a:solidFill>
            <a:srgbClr val="FFFF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80000"/>
              </a:lnSpc>
              <a:spcBef>
                <a:spcPct val="20000"/>
              </a:spcBef>
              <a:spcAft>
                <a:spcPct val="0"/>
              </a:spcAft>
              <a:buClrTx/>
              <a:buSzTx/>
              <a:buFont typeface="Wingdings" pitchFamily="2" charset="2"/>
              <a:buChar char="§"/>
              <a:tabLst/>
            </a:pPr>
            <a:endParaRPr kumimoji="0" lang="en-US" sz="1800" b="0" i="0" u="none" strike="noStrike" cap="none" normalizeH="0" baseline="0" dirty="0" smtClean="0">
              <a:ln>
                <a:noFill/>
              </a:ln>
              <a:solidFill>
                <a:srgbClr val="FFFF00"/>
              </a:solidFill>
              <a:effectLst/>
              <a:latin typeface="Arial" charset="0"/>
            </a:endParaRPr>
          </a:p>
        </p:txBody>
      </p:sp>
      <p:sp>
        <p:nvSpPr>
          <p:cNvPr id="6" name="Rectangle 5"/>
          <p:cNvSpPr/>
          <p:nvPr/>
        </p:nvSpPr>
        <p:spPr bwMode="auto">
          <a:xfrm>
            <a:off x="7775030" y="1752600"/>
            <a:ext cx="609600" cy="381000"/>
          </a:xfrm>
          <a:prstGeom prst="rect">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80000"/>
              </a:lnSpc>
              <a:spcBef>
                <a:spcPct val="20000"/>
              </a:spcBef>
              <a:spcAft>
                <a:spcPct val="0"/>
              </a:spcAft>
              <a:buClrTx/>
              <a:buSzTx/>
              <a:buFont typeface="Wingdings" pitchFamily="2" charset="2"/>
              <a:buChar char="§"/>
              <a:tabLst/>
            </a:pPr>
            <a:endParaRPr kumimoji="0" lang="en-US" sz="1800" b="0" i="0" u="none" strike="noStrike" cap="none" normalizeH="0" baseline="0" dirty="0" smtClean="0">
              <a:ln>
                <a:noFill/>
              </a:ln>
              <a:solidFill>
                <a:srgbClr val="FFFF00"/>
              </a:solidFill>
              <a:effectLst/>
              <a:latin typeface="Arial" charset="0"/>
            </a:endParaRPr>
          </a:p>
        </p:txBody>
      </p:sp>
      <p:sp>
        <p:nvSpPr>
          <p:cNvPr id="7" name="Rectangle 6"/>
          <p:cNvSpPr/>
          <p:nvPr/>
        </p:nvSpPr>
        <p:spPr bwMode="auto">
          <a:xfrm>
            <a:off x="7775030" y="2286000"/>
            <a:ext cx="609600" cy="381000"/>
          </a:xfrm>
          <a:prstGeom prst="rect">
            <a:avLst/>
          </a:prstGeom>
          <a:solidFill>
            <a:srgbClr val="FFFF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80000"/>
              </a:lnSpc>
              <a:spcBef>
                <a:spcPct val="20000"/>
              </a:spcBef>
              <a:spcAft>
                <a:spcPct val="0"/>
              </a:spcAft>
              <a:buClrTx/>
              <a:buSzTx/>
              <a:buFont typeface="Wingdings" pitchFamily="2" charset="2"/>
              <a:buChar char="§"/>
              <a:tabLst/>
            </a:pPr>
            <a:endParaRPr kumimoji="0" lang="en-US" sz="1800" b="0" i="0" u="none" strike="noStrike" cap="none" normalizeH="0" baseline="0" dirty="0" smtClean="0">
              <a:ln>
                <a:noFill/>
              </a:ln>
              <a:solidFill>
                <a:srgbClr val="FFFF00"/>
              </a:solidFill>
              <a:effectLst/>
              <a:latin typeface="Arial" charset="0"/>
            </a:endParaRPr>
          </a:p>
        </p:txBody>
      </p:sp>
      <p:sp>
        <p:nvSpPr>
          <p:cNvPr id="8" name="Rectangle 7"/>
          <p:cNvSpPr/>
          <p:nvPr/>
        </p:nvSpPr>
        <p:spPr bwMode="auto">
          <a:xfrm>
            <a:off x="7775030" y="3429000"/>
            <a:ext cx="609600" cy="381000"/>
          </a:xfrm>
          <a:prstGeom prst="rect">
            <a:avLst/>
          </a:prstGeom>
          <a:solidFill>
            <a:srgbClr val="44E937"/>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80000"/>
              </a:lnSpc>
              <a:spcBef>
                <a:spcPct val="20000"/>
              </a:spcBef>
              <a:spcAft>
                <a:spcPct val="0"/>
              </a:spcAft>
              <a:buClrTx/>
              <a:buSzTx/>
              <a:buFont typeface="Wingdings" pitchFamily="2" charset="2"/>
              <a:buChar char="§"/>
              <a:tabLst/>
            </a:pPr>
            <a:endParaRPr kumimoji="0" lang="en-US" sz="1800" b="0" i="0" u="none" strike="noStrike" cap="none" normalizeH="0" baseline="0" dirty="0" smtClean="0">
              <a:ln>
                <a:noFill/>
              </a:ln>
              <a:solidFill>
                <a:srgbClr val="FFFF00"/>
              </a:solidFill>
              <a:effectLst/>
              <a:latin typeface="Arial" charset="0"/>
            </a:endParaRPr>
          </a:p>
        </p:txBody>
      </p:sp>
      <p:sp>
        <p:nvSpPr>
          <p:cNvPr id="11" name="Rectangle 10"/>
          <p:cNvSpPr/>
          <p:nvPr/>
        </p:nvSpPr>
        <p:spPr bwMode="auto">
          <a:xfrm>
            <a:off x="7775030" y="4038600"/>
            <a:ext cx="609600" cy="381000"/>
          </a:xfrm>
          <a:prstGeom prst="rect">
            <a:avLst/>
          </a:prstGeom>
          <a:solidFill>
            <a:srgbClr val="FFFF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80000"/>
              </a:lnSpc>
              <a:spcBef>
                <a:spcPct val="20000"/>
              </a:spcBef>
              <a:spcAft>
                <a:spcPct val="0"/>
              </a:spcAft>
              <a:buClrTx/>
              <a:buSzTx/>
              <a:buFont typeface="Wingdings" pitchFamily="2" charset="2"/>
              <a:buChar char="§"/>
              <a:tabLst/>
            </a:pPr>
            <a:endParaRPr kumimoji="0" lang="en-US" sz="1800" b="0" i="0" u="none" strike="noStrike" cap="none" normalizeH="0" baseline="0" dirty="0" smtClean="0">
              <a:ln>
                <a:noFill/>
              </a:ln>
              <a:solidFill>
                <a:srgbClr val="FFFF00"/>
              </a:solidFill>
              <a:effectLst/>
              <a:latin typeface="Arial" charset="0"/>
            </a:endParaRPr>
          </a:p>
        </p:txBody>
      </p:sp>
      <p:sp>
        <p:nvSpPr>
          <p:cNvPr id="12" name="Rectangle 11"/>
          <p:cNvSpPr/>
          <p:nvPr/>
        </p:nvSpPr>
        <p:spPr bwMode="auto">
          <a:xfrm>
            <a:off x="7775030" y="2895600"/>
            <a:ext cx="609600" cy="381000"/>
          </a:xfrm>
          <a:prstGeom prst="rect">
            <a:avLst/>
          </a:prstGeom>
          <a:solidFill>
            <a:srgbClr val="FFFF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80000"/>
              </a:lnSpc>
              <a:spcBef>
                <a:spcPct val="20000"/>
              </a:spcBef>
              <a:spcAft>
                <a:spcPct val="0"/>
              </a:spcAft>
              <a:buClrTx/>
              <a:buSzTx/>
              <a:buFont typeface="Wingdings" pitchFamily="2" charset="2"/>
              <a:buChar char="§"/>
              <a:tabLst/>
            </a:pPr>
            <a:endParaRPr kumimoji="0" lang="en-US" sz="1800" b="0" i="0" u="none" strike="noStrike" cap="none" normalizeH="0" baseline="0" dirty="0" smtClean="0">
              <a:ln>
                <a:noFill/>
              </a:ln>
              <a:solidFill>
                <a:srgbClr val="FFFF00"/>
              </a:solidFill>
              <a:effectLst/>
              <a:latin typeface="Arial" charset="0"/>
            </a:endParaRPr>
          </a:p>
        </p:txBody>
      </p:sp>
      <p:sp>
        <p:nvSpPr>
          <p:cNvPr id="987138" name="Rectangle 2"/>
          <p:cNvSpPr>
            <a:spLocks noGrp="1" noChangeArrowheads="1"/>
          </p:cNvSpPr>
          <p:nvPr>
            <p:ph type="title"/>
          </p:nvPr>
        </p:nvSpPr>
        <p:spPr>
          <a:xfrm>
            <a:off x="-228600" y="457200"/>
            <a:ext cx="9372600" cy="838200"/>
          </a:xfrm>
        </p:spPr>
        <p:txBody>
          <a:bodyPr/>
          <a:lstStyle/>
          <a:p>
            <a:r>
              <a:rPr lang="pt-BR" sz="2400" noProof="0" dirty="0" smtClean="0">
                <a:solidFill>
                  <a:schemeClr val="tx1"/>
                </a:solidFill>
              </a:rPr>
              <a:t/>
            </a:r>
            <a:br>
              <a:rPr lang="pt-BR" sz="2400" noProof="0" dirty="0" smtClean="0">
                <a:solidFill>
                  <a:schemeClr val="tx1"/>
                </a:solidFill>
              </a:rPr>
            </a:br>
            <a:r>
              <a:rPr lang="pt-BR" sz="3200" noProof="0" dirty="0" smtClean="0">
                <a:solidFill>
                  <a:schemeClr val="tx1"/>
                </a:solidFill>
              </a:rPr>
              <a:t>Programa de Segurança de Barragens do USACE</a:t>
            </a:r>
            <a:r>
              <a:rPr lang="pt-BR" sz="2400" noProof="0" dirty="0" smtClean="0">
                <a:solidFill>
                  <a:schemeClr val="tx1"/>
                </a:solidFill>
              </a:rPr>
              <a:t> </a:t>
            </a:r>
            <a:r>
              <a:rPr lang="pt-BR" sz="2400" noProof="0" dirty="0" smtClean="0">
                <a:solidFill>
                  <a:schemeClr val="tx1"/>
                </a:solidFill>
              </a:rPr>
              <a:t>– </a:t>
            </a:r>
            <a:r>
              <a:rPr lang="pt-BR" sz="3200" noProof="0" dirty="0" smtClean="0">
                <a:solidFill>
                  <a:schemeClr val="tx1"/>
                </a:solidFill>
              </a:rPr>
              <a:t>Cartão de Pontuação (Ficha </a:t>
            </a:r>
            <a:r>
              <a:rPr lang="pt-BR" sz="3200" noProof="0" dirty="0" smtClean="0">
                <a:solidFill>
                  <a:schemeClr val="tx1"/>
                </a:solidFill>
              </a:rPr>
              <a:t>de </a:t>
            </a:r>
            <a:r>
              <a:rPr lang="pt-BR" sz="3200" noProof="0" dirty="0" err="1" smtClean="0">
                <a:solidFill>
                  <a:schemeClr val="tx1"/>
                </a:solidFill>
              </a:rPr>
              <a:t>Avaliaç</a:t>
            </a:r>
            <a:r>
              <a:rPr lang="pt-BR" sz="3200" dirty="0" err="1" smtClean="0">
                <a:solidFill>
                  <a:schemeClr val="tx1"/>
                </a:solidFill>
              </a:rPr>
              <a:t>ão</a:t>
            </a:r>
            <a:r>
              <a:rPr lang="pt-BR" sz="3200" dirty="0" smtClean="0">
                <a:solidFill>
                  <a:schemeClr val="tx1"/>
                </a:solidFill>
              </a:rPr>
              <a:t>)</a:t>
            </a:r>
            <a:r>
              <a:rPr lang="pt-BR" sz="2400" noProof="0" dirty="0" smtClean="0">
                <a:solidFill>
                  <a:schemeClr val="tx1"/>
                </a:solidFill>
              </a:rPr>
              <a:t/>
            </a:r>
            <a:br>
              <a:rPr lang="pt-BR" sz="2400" noProof="0" dirty="0" smtClean="0">
                <a:solidFill>
                  <a:schemeClr val="tx1"/>
                </a:solidFill>
              </a:rPr>
            </a:br>
            <a:r>
              <a:rPr lang="pt-BR" sz="2400" noProof="0" dirty="0" smtClean="0">
                <a:solidFill>
                  <a:schemeClr val="tx1"/>
                </a:solidFill>
              </a:rPr>
              <a:t>Pontos para atividades de Rotina por barragem</a:t>
            </a:r>
            <a:br>
              <a:rPr lang="pt-BR" sz="2400" noProof="0" dirty="0" smtClean="0">
                <a:solidFill>
                  <a:schemeClr val="tx1"/>
                </a:solidFill>
              </a:rPr>
            </a:br>
            <a:r>
              <a:rPr lang="pt-BR" sz="1000" noProof="0" dirty="0" smtClean="0">
                <a:solidFill>
                  <a:schemeClr val="tx1"/>
                </a:solidFill>
              </a:rPr>
              <a:t>  </a:t>
            </a:r>
            <a:r>
              <a:rPr lang="pt-BR" sz="1400" noProof="0" dirty="0" smtClean="0">
                <a:solidFill>
                  <a:schemeClr val="tx1"/>
                </a:solidFill>
              </a:rPr>
              <a:t/>
            </a:r>
            <a:br>
              <a:rPr lang="pt-BR" sz="1400" noProof="0" dirty="0" smtClean="0">
                <a:solidFill>
                  <a:schemeClr val="tx1"/>
                </a:solidFill>
              </a:rPr>
            </a:br>
            <a:r>
              <a:rPr lang="pt-BR" sz="1400" noProof="0" dirty="0" smtClean="0">
                <a:solidFill>
                  <a:schemeClr val="tx1"/>
                </a:solidFill>
              </a:rPr>
              <a:t/>
            </a:r>
            <a:br>
              <a:rPr lang="pt-BR" sz="1400" noProof="0" dirty="0" smtClean="0">
                <a:solidFill>
                  <a:schemeClr val="tx1"/>
                </a:solidFill>
              </a:rPr>
            </a:br>
            <a:r>
              <a:rPr lang="pt-BR" sz="1400" noProof="0" dirty="0" smtClean="0">
                <a:solidFill>
                  <a:schemeClr val="tx1"/>
                </a:solidFill>
              </a:rPr>
              <a:t>						</a:t>
            </a:r>
            <a:endParaRPr lang="pt-BR" sz="1400" i="1" noProof="0" dirty="0">
              <a:solidFill>
                <a:schemeClr val="tx1"/>
              </a:solidFill>
            </a:endParaRPr>
          </a:p>
        </p:txBody>
      </p:sp>
      <p:sp>
        <p:nvSpPr>
          <p:cNvPr id="987139" name="Rectangle 3"/>
          <p:cNvSpPr>
            <a:spLocks noGrp="1" noChangeArrowheads="1"/>
          </p:cNvSpPr>
          <p:nvPr>
            <p:ph type="body" idx="1"/>
          </p:nvPr>
        </p:nvSpPr>
        <p:spPr>
          <a:xfrm>
            <a:off x="457200" y="1600200"/>
            <a:ext cx="8686800" cy="4572000"/>
          </a:xfrm>
        </p:spPr>
        <p:txBody>
          <a:bodyPr/>
          <a:lstStyle/>
          <a:p>
            <a:pPr>
              <a:lnSpc>
                <a:spcPct val="140000"/>
              </a:lnSpc>
            </a:pPr>
            <a:r>
              <a:rPr lang="pt-BR" sz="2400" noProof="0" dirty="0" smtClean="0"/>
              <a:t>Adequação da equipe e do financiamento 	   2	39</a:t>
            </a:r>
          </a:p>
          <a:p>
            <a:pPr>
              <a:lnSpc>
                <a:spcPct val="140000"/>
              </a:lnSpc>
            </a:pPr>
            <a:r>
              <a:rPr lang="pt-BR" sz="2400" noProof="0" dirty="0" smtClean="0"/>
              <a:t>Inspeções e Avaliações 		        		 30	87</a:t>
            </a:r>
          </a:p>
          <a:p>
            <a:pPr>
              <a:lnSpc>
                <a:spcPct val="140000"/>
              </a:lnSpc>
            </a:pPr>
            <a:r>
              <a:rPr lang="pt-BR" sz="2400" noProof="0" dirty="0" smtClean="0"/>
              <a:t>Instrumentação do Projeto 			 18	89</a:t>
            </a:r>
          </a:p>
          <a:p>
            <a:pPr>
              <a:lnSpc>
                <a:spcPct val="140000"/>
              </a:lnSpc>
            </a:pPr>
            <a:r>
              <a:rPr lang="pt-BR" sz="2400" noProof="0" dirty="0" smtClean="0"/>
              <a:t>Resposta e Preparação do projeto 	 	 10	91</a:t>
            </a:r>
          </a:p>
          <a:p>
            <a:pPr>
              <a:lnSpc>
                <a:spcPct val="140000"/>
              </a:lnSpc>
            </a:pPr>
            <a:r>
              <a:rPr lang="pt-BR" sz="2400" noProof="0" dirty="0" smtClean="0"/>
              <a:t>Preparação/Resposta da agência e da pop. 	 15	74</a:t>
            </a:r>
          </a:p>
          <a:p>
            <a:pPr>
              <a:lnSpc>
                <a:spcPct val="140000"/>
              </a:lnSpc>
            </a:pPr>
            <a:r>
              <a:rPr lang="pt-BR" sz="2400" noProof="0" dirty="0" smtClean="0"/>
              <a:t>Medidas interinas de redução de risco </a:t>
            </a:r>
            <a:r>
              <a:rPr lang="pt-BR" sz="2400" u="sng" noProof="0" dirty="0" smtClean="0"/>
              <a:t>	 25	82</a:t>
            </a:r>
          </a:p>
          <a:p>
            <a:pPr>
              <a:lnSpc>
                <a:spcPct val="140000"/>
              </a:lnSpc>
              <a:buFontTx/>
              <a:buNone/>
            </a:pPr>
            <a:r>
              <a:rPr lang="pt-BR" sz="2400" noProof="0" dirty="0" smtClean="0"/>
              <a:t> 								100	84</a:t>
            </a:r>
            <a:endParaRPr lang="pt-BR" sz="2400" noProof="0" dirty="0"/>
          </a:p>
        </p:txBody>
      </p:sp>
      <p:sp>
        <p:nvSpPr>
          <p:cNvPr id="5" name="Rectangle 4"/>
          <p:cNvSpPr/>
          <p:nvPr/>
        </p:nvSpPr>
        <p:spPr>
          <a:xfrm>
            <a:off x="6553200" y="1371600"/>
            <a:ext cx="2133600" cy="307777"/>
          </a:xfrm>
          <a:prstGeom prst="rect">
            <a:avLst/>
          </a:prstGeom>
        </p:spPr>
        <p:txBody>
          <a:bodyPr wrap="square">
            <a:spAutoFit/>
          </a:bodyPr>
          <a:lstStyle/>
          <a:p>
            <a:r>
              <a:rPr lang="en-US" sz="1400" i="1" dirty="0" err="1" smtClean="0"/>
              <a:t>Pontuação</a:t>
            </a:r>
            <a:r>
              <a:rPr lang="en-US" sz="1400" i="1" dirty="0" smtClean="0"/>
              <a:t>    % </a:t>
            </a:r>
            <a:r>
              <a:rPr lang="en-US" sz="1400" i="1" dirty="0" err="1" smtClean="0"/>
              <a:t>média</a:t>
            </a:r>
            <a:r>
              <a:rPr lang="en-US" sz="1400" i="1" dirty="0" smtClean="0"/>
              <a:t> </a:t>
            </a:r>
            <a:endParaRPr lang="en-US" sz="1400" dirty="0"/>
          </a:p>
        </p:txBody>
      </p:sp>
      <p:sp>
        <p:nvSpPr>
          <p:cNvPr id="13" name="Slide Number Placeholder 3"/>
          <p:cNvSpPr txBox="1">
            <a:spLocks/>
          </p:cNvSpPr>
          <p:nvPr/>
        </p:nvSpPr>
        <p:spPr bwMode="auto">
          <a:xfrm>
            <a:off x="609600" y="1295400"/>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0" marR="0" lvl="0" indent="0"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err="1" smtClean="0">
                <a:ln>
                  <a:noFill/>
                </a:ln>
                <a:solidFill>
                  <a:schemeClr val="tx1"/>
                </a:solidFill>
                <a:effectLst/>
                <a:uLnTx/>
                <a:uFillTx/>
                <a:latin typeface="Arial" charset="0"/>
                <a:ea typeface="ＭＳ Ｐゴシック" charset="-128"/>
                <a:cs typeface="+mn-cs"/>
              </a:rPr>
              <a:t>Em</a:t>
            </a:r>
            <a:r>
              <a:rPr kumimoji="0" lang="en-US" sz="1400" b="0" i="0" u="none" strike="noStrike" kern="1200" cap="none" spc="0" normalizeH="0" baseline="0" noProof="0" dirty="0" smtClean="0">
                <a:ln>
                  <a:noFill/>
                </a:ln>
                <a:solidFill>
                  <a:schemeClr val="tx1"/>
                </a:solidFill>
                <a:effectLst/>
                <a:uLnTx/>
                <a:uFillTx/>
                <a:latin typeface="Arial" charset="0"/>
                <a:ea typeface="ＭＳ Ｐゴシック" charset="-128"/>
                <a:cs typeface="+mn-cs"/>
              </a:rPr>
              <a:t> 30 </a:t>
            </a:r>
            <a:r>
              <a:rPr kumimoji="0" lang="en-US" sz="1400" b="0" i="0" u="none" strike="noStrike" kern="1200" cap="none" spc="0" normalizeH="0" baseline="0" noProof="0" dirty="0" err="1" smtClean="0">
                <a:ln>
                  <a:noFill/>
                </a:ln>
                <a:solidFill>
                  <a:schemeClr val="tx1"/>
                </a:solidFill>
                <a:effectLst/>
                <a:uLnTx/>
                <a:uFillTx/>
                <a:latin typeface="Arial" charset="0"/>
                <a:ea typeface="ＭＳ Ｐゴシック" charset="-128"/>
                <a:cs typeface="+mn-cs"/>
              </a:rPr>
              <a:t>Abril</a:t>
            </a:r>
            <a:r>
              <a:rPr kumimoji="0" lang="en-US" sz="1400" b="0" i="0" u="none" strike="noStrike" kern="1200" cap="none" spc="0" normalizeH="0" noProof="0" dirty="0" smtClean="0">
                <a:ln>
                  <a:noFill/>
                </a:ln>
                <a:solidFill>
                  <a:schemeClr val="tx1"/>
                </a:solidFill>
                <a:effectLst/>
                <a:uLnTx/>
                <a:uFillTx/>
                <a:latin typeface="Arial" charset="0"/>
                <a:ea typeface="ＭＳ Ｐゴシック" charset="-128"/>
                <a:cs typeface="+mn-cs"/>
              </a:rPr>
              <a:t> de</a:t>
            </a:r>
            <a:r>
              <a:rPr kumimoji="0" lang="en-US" sz="1400" b="0" i="0" u="none" strike="noStrike" kern="1200" cap="none" spc="0" normalizeH="0" baseline="0" noProof="0" dirty="0" smtClean="0">
                <a:ln>
                  <a:noFill/>
                </a:ln>
                <a:solidFill>
                  <a:schemeClr val="tx1"/>
                </a:solidFill>
                <a:effectLst/>
                <a:uLnTx/>
                <a:uFillTx/>
                <a:latin typeface="Arial" charset="0"/>
                <a:ea typeface="ＭＳ Ｐゴシック" charset="-128"/>
                <a:cs typeface="+mn-cs"/>
              </a:rPr>
              <a:t> 2013</a:t>
            </a:r>
            <a:endParaRPr kumimoji="0" lang="en-US" sz="1400" b="0" i="0" u="none" strike="noStrike" kern="1200" cap="none" spc="0" normalizeH="0" baseline="0" noProof="0" dirty="0">
              <a:ln>
                <a:noFill/>
              </a:ln>
              <a:solidFill>
                <a:schemeClr val="tx1"/>
              </a:solidFill>
              <a:effectLst/>
              <a:uLnTx/>
              <a:uFillTx/>
              <a:latin typeface="Arial" charset="0"/>
              <a:ea typeface="ＭＳ Ｐゴシック" charset="-128"/>
              <a:cs typeface="+mn-cs"/>
            </a:endParaRPr>
          </a:p>
        </p:txBody>
      </p:sp>
      <p:pic>
        <p:nvPicPr>
          <p:cNvPr id="17" name="Picture 2"/>
          <p:cNvPicPr>
            <a:picLocks noChangeAspect="1" noChangeArrowheads="1"/>
          </p:cNvPicPr>
          <p:nvPr/>
        </p:nvPicPr>
        <p:blipFill>
          <a:blip r:embed="rId3" cstate="email"/>
          <a:srcRect/>
          <a:stretch>
            <a:fillRect/>
          </a:stretch>
        </p:blipFill>
        <p:spPr bwMode="auto">
          <a:xfrm>
            <a:off x="3657600" y="5181600"/>
            <a:ext cx="2438400" cy="112821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pic>
        <p:nvPicPr>
          <p:cNvPr id="96266" name="Picture 10" descr="Castle_gold"/>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3581400" y="4876800"/>
            <a:ext cx="1828800" cy="1271588"/>
          </a:xfrm>
          <a:prstGeom prst="rect">
            <a:avLst/>
          </a:prstGeom>
          <a:noFill/>
        </p:spPr>
      </p:pic>
      <p:sp>
        <p:nvSpPr>
          <p:cNvPr id="96267" name="Text Box 11"/>
          <p:cNvSpPr txBox="1">
            <a:spLocks noChangeArrowheads="1"/>
          </p:cNvSpPr>
          <p:nvPr/>
        </p:nvSpPr>
        <p:spPr bwMode="auto">
          <a:xfrm>
            <a:off x="2590800" y="2286000"/>
            <a:ext cx="3836307" cy="707886"/>
          </a:xfrm>
          <a:prstGeom prst="rect">
            <a:avLst/>
          </a:prstGeom>
          <a:noFill/>
          <a:ln w="9525">
            <a:noFill/>
            <a:miter lim="800000"/>
            <a:headEnd/>
            <a:tailEnd/>
          </a:ln>
          <a:effectLst/>
        </p:spPr>
        <p:txBody>
          <a:bodyPr wrap="none">
            <a:spAutoFit/>
          </a:bodyPr>
          <a:lstStyle/>
          <a:p>
            <a:r>
              <a:rPr lang="en-US" sz="4000" smtClean="0"/>
              <a:t>Muito</a:t>
            </a:r>
            <a:r>
              <a:rPr lang="en-US" sz="4000" dirty="0" smtClean="0"/>
              <a:t> </a:t>
            </a:r>
            <a:r>
              <a:rPr lang="en-US" sz="4000" dirty="0" smtClean="0"/>
              <a:t>Obrigado!</a:t>
            </a:r>
            <a:endParaRPr lang="en-US" sz="4000" dirty="0"/>
          </a:p>
        </p:txBody>
      </p:sp>
      <p:sp>
        <p:nvSpPr>
          <p:cNvPr id="6" name="Title 1"/>
          <p:cNvSpPr txBox="1">
            <a:spLocks/>
          </p:cNvSpPr>
          <p:nvPr/>
        </p:nvSpPr>
        <p:spPr bwMode="auto">
          <a:xfrm>
            <a:off x="457200" y="274638"/>
            <a:ext cx="8229600" cy="140176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lgn="ctr">
              <a:defRPr/>
            </a:pPr>
            <a:r>
              <a:rPr kumimoji="0" lang="en-US" sz="4400" b="0" i="0" u="none" strike="noStrike" kern="0" cap="none" spc="0" normalizeH="0" baseline="0" noProof="0" dirty="0" err="1" smtClean="0">
                <a:ln>
                  <a:noFill/>
                </a:ln>
                <a:solidFill>
                  <a:schemeClr val="tx2"/>
                </a:solidFill>
                <a:effectLst>
                  <a:outerShdw blurRad="38100" dist="38100" dir="2700000" algn="tl">
                    <a:srgbClr val="000000">
                      <a:alpha val="43137"/>
                    </a:srgbClr>
                  </a:outerShdw>
                </a:effectLst>
                <a:uLnTx/>
                <a:uFillTx/>
                <a:latin typeface="+mj-lt"/>
                <a:ea typeface="+mj-ea"/>
                <a:cs typeface="+mj-cs"/>
              </a:rPr>
              <a:t>Primeira</a:t>
            </a:r>
            <a:r>
              <a:rPr kumimoji="0" lang="en-US" sz="4400" b="0" i="0" u="none" strike="noStrike" kern="0" cap="none" spc="0" normalizeH="0" baseline="0" noProof="0" dirty="0" smtClean="0">
                <a:ln>
                  <a:noFill/>
                </a:ln>
                <a:solidFill>
                  <a:schemeClr val="tx2"/>
                </a:solidFill>
                <a:effectLst>
                  <a:outerShdw blurRad="38100" dist="38100" dir="2700000" algn="tl">
                    <a:srgbClr val="000000">
                      <a:alpha val="43137"/>
                    </a:srgbClr>
                  </a:outerShdw>
                </a:effectLst>
                <a:uLnTx/>
                <a:uFillTx/>
                <a:latin typeface="+mj-lt"/>
                <a:ea typeface="+mj-ea"/>
                <a:cs typeface="+mj-cs"/>
              </a:rPr>
              <a:t> </a:t>
            </a:r>
            <a:r>
              <a:rPr kumimoji="0" lang="en-US" sz="4400" b="0" i="0" u="none" strike="noStrike" kern="0" cap="none" spc="0" normalizeH="0" baseline="0" noProof="0" dirty="0" err="1" smtClean="0">
                <a:ln>
                  <a:noFill/>
                </a:ln>
                <a:solidFill>
                  <a:schemeClr val="tx2"/>
                </a:solidFill>
                <a:effectLst>
                  <a:outerShdw blurRad="38100" dist="38100" dir="2700000" algn="tl">
                    <a:srgbClr val="000000">
                      <a:alpha val="43137"/>
                    </a:srgbClr>
                  </a:outerShdw>
                </a:effectLst>
                <a:uLnTx/>
                <a:uFillTx/>
                <a:latin typeface="+mj-lt"/>
                <a:ea typeface="+mj-ea"/>
                <a:cs typeface="+mj-cs"/>
              </a:rPr>
              <a:t>Oficina</a:t>
            </a:r>
            <a:r>
              <a:rPr kumimoji="0" lang="en-US" sz="4400" b="0" i="0" u="none" strike="noStrike" kern="0" cap="none" spc="0" normalizeH="0" baseline="0" noProof="0" dirty="0" smtClean="0">
                <a:ln>
                  <a:noFill/>
                </a:ln>
                <a:solidFill>
                  <a:schemeClr val="tx2"/>
                </a:solidFill>
                <a:effectLst>
                  <a:outerShdw blurRad="38100" dist="38100" dir="2700000" algn="tl">
                    <a:srgbClr val="000000">
                      <a:alpha val="43137"/>
                    </a:srgbClr>
                  </a:outerShdw>
                </a:effectLst>
                <a:uLnTx/>
                <a:uFillTx/>
                <a:latin typeface="+mj-lt"/>
                <a:ea typeface="+mj-ea"/>
                <a:cs typeface="+mj-cs"/>
              </a:rPr>
              <a:t> de</a:t>
            </a:r>
            <a:r>
              <a:rPr kumimoji="0" lang="en-US" sz="4400" b="0" i="0" u="none" strike="noStrike" kern="0" cap="none" spc="0" normalizeH="0" noProof="0" dirty="0" smtClean="0">
                <a:ln>
                  <a:noFill/>
                </a:ln>
                <a:solidFill>
                  <a:schemeClr val="tx2"/>
                </a:solidFill>
                <a:effectLst>
                  <a:outerShdw blurRad="38100" dist="38100" dir="2700000" algn="tl">
                    <a:srgbClr val="000000">
                      <a:alpha val="43137"/>
                    </a:srgbClr>
                  </a:outerShdw>
                </a:effectLst>
                <a:uLnTx/>
                <a:uFillTx/>
                <a:latin typeface="+mj-lt"/>
                <a:ea typeface="+mj-ea"/>
                <a:cs typeface="+mj-cs"/>
              </a:rPr>
              <a:t> </a:t>
            </a:r>
            <a:r>
              <a:rPr lang="en-US" sz="4400" kern="0" dirty="0" err="1" smtClean="0">
                <a:solidFill>
                  <a:schemeClr val="tx2"/>
                </a:solidFill>
                <a:effectLst>
                  <a:outerShdw blurRad="38100" dist="38100" dir="2700000" algn="tl">
                    <a:srgbClr val="000000">
                      <a:alpha val="43137"/>
                    </a:srgbClr>
                  </a:outerShdw>
                </a:effectLst>
                <a:latin typeface="+mj-lt"/>
                <a:ea typeface="+mj-ea"/>
                <a:cs typeface="+mj-cs"/>
              </a:rPr>
              <a:t>Segurança</a:t>
            </a:r>
            <a:r>
              <a:rPr lang="en-US" sz="4400" kern="0" dirty="0" smtClean="0">
                <a:solidFill>
                  <a:schemeClr val="tx2"/>
                </a:solidFill>
                <a:effectLst>
                  <a:outerShdw blurRad="38100" dist="38100" dir="2700000" algn="tl">
                    <a:srgbClr val="000000">
                      <a:alpha val="43137"/>
                    </a:srgbClr>
                  </a:outerShdw>
                </a:effectLst>
                <a:latin typeface="+mj-lt"/>
                <a:ea typeface="+mj-ea"/>
                <a:cs typeface="+mj-cs"/>
              </a:rPr>
              <a:t> de </a:t>
            </a:r>
            <a:r>
              <a:rPr lang="en-US" sz="4400" kern="0" dirty="0" err="1" smtClean="0">
                <a:solidFill>
                  <a:schemeClr val="tx2"/>
                </a:solidFill>
                <a:effectLst>
                  <a:outerShdw blurRad="38100" dist="38100" dir="2700000" algn="tl">
                    <a:srgbClr val="000000">
                      <a:alpha val="43137"/>
                    </a:srgbClr>
                  </a:outerShdw>
                </a:effectLst>
                <a:latin typeface="+mj-lt"/>
                <a:ea typeface="+mj-ea"/>
                <a:cs typeface="+mj-cs"/>
              </a:rPr>
              <a:t>Barragens</a:t>
            </a:r>
            <a:r>
              <a:rPr lang="en-US" sz="4400" kern="0" dirty="0" smtClean="0">
                <a:solidFill>
                  <a:schemeClr val="tx2"/>
                </a:solidFill>
                <a:effectLst>
                  <a:outerShdw blurRad="38100" dist="38100" dir="2700000" algn="tl">
                    <a:srgbClr val="000000">
                      <a:alpha val="43137"/>
                    </a:srgbClr>
                  </a:outerShdw>
                </a:effectLst>
                <a:latin typeface="+mj-lt"/>
                <a:ea typeface="+mj-ea"/>
                <a:cs typeface="+mj-cs"/>
              </a:rPr>
              <a:t> do USACE</a:t>
            </a:r>
            <a:endParaRPr kumimoji="0" lang="en-US" sz="4400" b="0" i="0" u="none" strike="noStrike" kern="0" cap="none" spc="0" normalizeH="0" baseline="0" noProof="0" dirty="0" smtClean="0">
              <a:ln>
                <a:noFill/>
              </a:ln>
              <a:solidFill>
                <a:schemeClr val="tx2"/>
              </a:solidFill>
              <a:effectLst>
                <a:outerShdw blurRad="38100" dist="38100" dir="2700000" algn="tl">
                  <a:srgbClr val="000000">
                    <a:alpha val="43137"/>
                  </a:srgbClr>
                </a:outerShdw>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pt-BR" noProof="0" smtClean="0"/>
              <a:t>Objetivos do DSPMT</a:t>
            </a:r>
            <a:endParaRPr lang="pt-BR" noProof="0"/>
          </a:p>
        </p:txBody>
      </p:sp>
      <p:sp>
        <p:nvSpPr>
          <p:cNvPr id="3" name="Content Placeholder 2"/>
          <p:cNvSpPr>
            <a:spLocks noGrp="1"/>
          </p:cNvSpPr>
          <p:nvPr>
            <p:ph idx="1"/>
          </p:nvPr>
        </p:nvSpPr>
        <p:spPr>
          <a:xfrm>
            <a:off x="457200" y="1066800"/>
            <a:ext cx="8229600" cy="3962400"/>
          </a:xfrm>
        </p:spPr>
        <p:txBody>
          <a:bodyPr/>
          <a:lstStyle/>
          <a:p>
            <a:r>
              <a:rPr lang="pt-BR" sz="2400" noProof="0" dirty="0" smtClean="0"/>
              <a:t>Permite uma avaliação </a:t>
            </a:r>
            <a:r>
              <a:rPr lang="pt-BR" sz="2400" noProof="0" dirty="0" smtClean="0"/>
              <a:t>quantitativa </a:t>
            </a:r>
            <a:r>
              <a:rPr lang="pt-BR" sz="2400" noProof="0" dirty="0" smtClean="0"/>
              <a:t>consistente e não-tendenciosa dos programas de segurança de barragens individualmente no nível do Distrito, ou coletivamente no MSC e nível da Agência</a:t>
            </a:r>
          </a:p>
          <a:p>
            <a:r>
              <a:rPr lang="pt-BR" sz="2400" noProof="0" dirty="0" smtClean="0"/>
              <a:t>Interface consistente com a verificação de erros e identificação automatizada de dados conflitantes</a:t>
            </a:r>
          </a:p>
          <a:p>
            <a:r>
              <a:rPr lang="pt-BR" sz="2400" noProof="0" dirty="0" smtClean="0"/>
              <a:t>Permite a troca de dados com outras bases de dados</a:t>
            </a:r>
          </a:p>
          <a:p>
            <a:r>
              <a:rPr lang="pt-BR" sz="2400" noProof="0" dirty="0" smtClean="0"/>
              <a:t>Exportação de inventário local ou dados de desempenho</a:t>
            </a:r>
          </a:p>
          <a:p>
            <a:r>
              <a:rPr lang="pt-BR" sz="2400" noProof="0" dirty="0" smtClean="0"/>
              <a:t>Simplificar o processo de coleta de dados para permitir a atualização e registros frequentes </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noProof="0" dirty="0" smtClean="0">
                <a:latin typeface="Calibri" pitchFamily="34" charset="0"/>
              </a:rPr>
              <a:t>Implementação das DSPMT</a:t>
            </a:r>
            <a:endParaRPr lang="pt-BR" noProof="0" dirty="0"/>
          </a:p>
        </p:txBody>
      </p:sp>
      <p:sp>
        <p:nvSpPr>
          <p:cNvPr id="3" name="Content Placeholder 2"/>
          <p:cNvSpPr>
            <a:spLocks noGrp="1"/>
          </p:cNvSpPr>
          <p:nvPr>
            <p:ph idx="1"/>
          </p:nvPr>
        </p:nvSpPr>
        <p:spPr/>
        <p:txBody>
          <a:bodyPr/>
          <a:lstStyle/>
          <a:p>
            <a:r>
              <a:rPr lang="pt-BR" noProof="0" smtClean="0"/>
              <a:t>Gerente do Programa de Segurança de Barragens do Distrito é responsável por manter a informação atualizada no DSPMT</a:t>
            </a:r>
          </a:p>
          <a:p>
            <a:r>
              <a:rPr lang="pt-BR" noProof="0" smtClean="0"/>
              <a:t>Agenda Atualizada:</a:t>
            </a:r>
          </a:p>
          <a:p>
            <a:pPr lvl="1"/>
            <a:r>
              <a:rPr lang="pt-BR" noProof="0" smtClean="0"/>
              <a:t>Trimestral antes da revisão trimestral pela sede</a:t>
            </a:r>
          </a:p>
          <a:p>
            <a:pPr lvl="1"/>
            <a:r>
              <a:rPr lang="pt-BR" noProof="0" smtClean="0"/>
              <a:t>À medida que inspeções forem sendo concluídas, atualizar informações necessárias</a:t>
            </a:r>
            <a:endParaRPr lang="pt-BR" noProof="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pt-BR" sz="2800" noProof="0" dirty="0" smtClean="0"/>
              <a:t>O Gerente do Programa de Segurança de Barragens do Distrito é responsável por garantir a qualidade e a revisão</a:t>
            </a:r>
          </a:p>
          <a:p>
            <a:r>
              <a:rPr lang="pt-BR" sz="2800" noProof="0" dirty="0" smtClean="0"/>
              <a:t>Qualquer erro ou problema deve ser corrigido no nível do Distrito, não no nível do QG ou Divisão</a:t>
            </a:r>
          </a:p>
          <a:p>
            <a:r>
              <a:rPr lang="pt-BR" sz="2800" noProof="0" dirty="0" smtClean="0"/>
              <a:t>O Gerente do Programa de Segurança de Barragens do Distrito pode permitir que outros usuários editem a  DSPMT, mas isso deve ser solicitado, de forma que usuários possam ser adicionados à lista de acesso.</a:t>
            </a:r>
            <a:endParaRPr lang="pt-BR" sz="2800" noProof="0" dirty="0"/>
          </a:p>
        </p:txBody>
      </p:sp>
      <p:sp>
        <p:nvSpPr>
          <p:cNvPr id="5" name="Title 1"/>
          <p:cNvSpPr txBox="1">
            <a:spLocks/>
          </p:cNvSpPr>
          <p:nvPr/>
        </p:nvSpPr>
        <p:spPr bwMode="auto">
          <a:xfrm>
            <a:off x="609600" y="4270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0" i="0" u="none" strike="noStrike" kern="0" cap="none" spc="0" normalizeH="0" baseline="0" noProof="0" dirty="0" err="1" smtClean="0">
                <a:ln>
                  <a:noFill/>
                </a:ln>
                <a:solidFill>
                  <a:schemeClr val="tx2"/>
                </a:solidFill>
                <a:effectLst/>
                <a:uLnTx/>
                <a:uFillTx/>
                <a:latin typeface="Calibri" pitchFamily="34" charset="0"/>
                <a:ea typeface="+mj-ea"/>
                <a:cs typeface="+mj-cs"/>
              </a:rPr>
              <a:t>Implementação</a:t>
            </a:r>
            <a:r>
              <a:rPr kumimoji="0" lang="en-US" sz="4400" b="0" i="0" u="none" strike="noStrike" kern="0" cap="none" spc="0" normalizeH="0" baseline="0" noProof="0" dirty="0" smtClean="0">
                <a:ln>
                  <a:noFill/>
                </a:ln>
                <a:solidFill>
                  <a:schemeClr val="tx2"/>
                </a:solidFill>
                <a:effectLst/>
                <a:uLnTx/>
                <a:uFillTx/>
                <a:latin typeface="Calibri" pitchFamily="34" charset="0"/>
                <a:ea typeface="+mj-ea"/>
                <a:cs typeface="+mj-cs"/>
              </a:rPr>
              <a:t> das DSPMTs</a:t>
            </a:r>
            <a:endParaRPr kumimoji="0" lang="en-US" sz="4400" b="0" i="0" u="none" strike="noStrike" kern="0" cap="none" spc="0" normalizeH="0" baseline="0" noProof="0" dirty="0">
              <a:ln>
                <a:noFill/>
              </a:ln>
              <a:solidFill>
                <a:schemeClr val="tx2"/>
              </a:solidFill>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sz="3200" noProof="0" smtClean="0"/>
              <a:t>Programa de Desempenho de Medidas de Segurança de Barragens</a:t>
            </a:r>
            <a:br>
              <a:rPr lang="pt-BR" sz="3200" noProof="0" smtClean="0"/>
            </a:br>
            <a:r>
              <a:rPr lang="pt-BR" sz="3200" noProof="0" smtClean="0"/>
              <a:t>(DSPPM)</a:t>
            </a:r>
            <a:endParaRPr lang="pt-BR" sz="3200" noProof="0"/>
          </a:p>
        </p:txBody>
      </p:sp>
      <p:sp>
        <p:nvSpPr>
          <p:cNvPr id="3" name="Content Placeholder 2"/>
          <p:cNvSpPr>
            <a:spLocks noGrp="1"/>
          </p:cNvSpPr>
          <p:nvPr>
            <p:ph idx="1"/>
          </p:nvPr>
        </p:nvSpPr>
        <p:spPr>
          <a:xfrm>
            <a:off x="533400" y="1600200"/>
            <a:ext cx="8229600" cy="4114800"/>
          </a:xfrm>
        </p:spPr>
        <p:txBody>
          <a:bodyPr/>
          <a:lstStyle/>
          <a:p>
            <a:r>
              <a:rPr lang="pt-BR" sz="2400" noProof="0" smtClean="0"/>
              <a:t>Autoridades e Práticas de Programa de Gestão de Segurança de Barragens (não utilizada / obsoleto / não incluído)</a:t>
            </a:r>
          </a:p>
          <a:p>
            <a:r>
              <a:rPr lang="pt-BR" sz="2400" noProof="0" smtClean="0"/>
              <a:t>Tamanho da equipe de Segurança de Barragens e Experiência Relevante</a:t>
            </a:r>
          </a:p>
          <a:p>
            <a:r>
              <a:rPr lang="pt-BR" sz="2400" noProof="0" smtClean="0"/>
              <a:t>Inspeções e Avaliações</a:t>
            </a:r>
          </a:p>
          <a:p>
            <a:r>
              <a:rPr lang="pt-BR" sz="2400" noProof="0" smtClean="0"/>
              <a:t>Identificação e Remediação de Barragens deficientes</a:t>
            </a:r>
          </a:p>
          <a:p>
            <a:r>
              <a:rPr lang="pt-BR" sz="2400" noProof="0" smtClean="0"/>
              <a:t>Projeto de Preparação e Resposta</a:t>
            </a:r>
          </a:p>
          <a:p>
            <a:r>
              <a:rPr lang="pt-BR" sz="2400" noProof="0" smtClean="0"/>
              <a:t>Preparação e Resposta da Agência e da população</a:t>
            </a:r>
          </a:p>
          <a:p>
            <a:r>
              <a:rPr lang="pt-BR" sz="2400" noProof="0" smtClean="0"/>
              <a:t>Ações não-programadas do Programa de Segurança de Barragens</a:t>
            </a:r>
            <a:endParaRPr lang="pt-BR" sz="2400" noProof="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Title Master">
  <a:themeElements>
    <a:clrScheme name="Title 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Master">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Title 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Title Master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Title Master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Title Master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Title Master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Title Master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Title Master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Title Master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Title Master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Title Master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Title Master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Title Master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Slide Master">
  <a:themeElements>
    <a:clrScheme name="Slide 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lide Master">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lide 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lide Master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lide Master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lide Master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lide Master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lide Master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lide Master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lide Master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lide Master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lide Master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lide Master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lide Master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6753</TotalTime>
  <Words>3928</Words>
  <Application>Microsoft Office PowerPoint</Application>
  <PresentationFormat>On-screen Show (4:3)</PresentationFormat>
  <Paragraphs>398</Paragraphs>
  <Slides>59</Slides>
  <Notes>30</Notes>
  <HiddenSlides>0</HiddenSlides>
  <MMClips>0</MMClips>
  <ScaleCrop>false</ScaleCrop>
  <HeadingPairs>
    <vt:vector size="6" baseType="variant">
      <vt:variant>
        <vt:lpstr>Theme</vt:lpstr>
      </vt:variant>
      <vt:variant>
        <vt:i4>2</vt:i4>
      </vt:variant>
      <vt:variant>
        <vt:lpstr>Embedded OLE Servers</vt:lpstr>
      </vt:variant>
      <vt:variant>
        <vt:i4>1</vt:i4>
      </vt:variant>
      <vt:variant>
        <vt:lpstr>Slide Titles</vt:lpstr>
      </vt:variant>
      <vt:variant>
        <vt:i4>59</vt:i4>
      </vt:variant>
    </vt:vector>
  </HeadingPairs>
  <TitlesOfParts>
    <vt:vector size="62" baseType="lpstr">
      <vt:lpstr>Title Master</vt:lpstr>
      <vt:lpstr>Slide Master</vt:lpstr>
      <vt:lpstr>Microsoft Word Document</vt:lpstr>
      <vt:lpstr>Ferramentas de Gestão de Programa de Segurança de Barragens (DSPMT) </vt:lpstr>
      <vt:lpstr>Por que DSPMT é necessária?</vt:lpstr>
      <vt:lpstr>O Que é DSPMT?</vt:lpstr>
      <vt:lpstr>Componentes das Ferramentas do DSPMT</vt:lpstr>
      <vt:lpstr>DSPMT ajuda a responder “questões importantes”</vt:lpstr>
      <vt:lpstr>Objetivos do DSPMT</vt:lpstr>
      <vt:lpstr>Implementação das DSPMT</vt:lpstr>
      <vt:lpstr>PowerPoint Presentation</vt:lpstr>
      <vt:lpstr>Programa de Desempenho de Medidas de Segurança de Barragens (DSPPM)</vt:lpstr>
      <vt:lpstr> DSPPM 2- Tamanho da equipe de Segurança de Barragens e Experiência Relevante  </vt:lpstr>
      <vt:lpstr>RH – Exemplo de saída </vt:lpstr>
      <vt:lpstr>PowerPoint Presentation</vt:lpstr>
      <vt:lpstr> DSPPM 4-  Identificação e Remediação de Barragens deficientes  </vt:lpstr>
      <vt:lpstr> DSPPM 4-  Identificação e Remediação de Barragens deficientes  </vt:lpstr>
      <vt:lpstr> DSPPM 5 – Projeto de Preparação e Resposta  </vt:lpstr>
      <vt:lpstr>DSPPM 5 – Projeto de Preparação e Resposta </vt:lpstr>
      <vt:lpstr>DSPPM 6 – Preparação e Resposta da Agência e do Governo</vt:lpstr>
      <vt:lpstr>DSPPM 7 – Ações não-programadas do Programa de Segurança de Barragens </vt:lpstr>
      <vt:lpstr>DSPMT gerenciador de fotografias</vt:lpstr>
      <vt:lpstr>Componentes da DSPMT</vt:lpstr>
      <vt:lpstr>Inventário do USACE, Jan 2013</vt:lpstr>
      <vt:lpstr>Número de Barragens do USACE </vt:lpstr>
      <vt:lpstr>Inventário do USACE</vt:lpstr>
      <vt:lpstr>Inventário Nacional de Barragens - NID</vt:lpstr>
      <vt:lpstr>História do NID</vt:lpstr>
      <vt:lpstr>Histórico do NID (cont.)</vt:lpstr>
      <vt:lpstr>Critérios de inclusão no NID</vt:lpstr>
      <vt:lpstr>Campos dos dados do NID</vt:lpstr>
      <vt:lpstr>Contribuição de dados do NID 2013</vt:lpstr>
      <vt:lpstr>Ferramentas de entrada de dados no NID</vt:lpstr>
      <vt:lpstr>Ferramentas de entrada de dados no NID</vt:lpstr>
      <vt:lpstr>Ferramentas de Entrada de dados no NID</vt:lpstr>
      <vt:lpstr>Ferramentas de Entrada de dados no NID</vt:lpstr>
      <vt:lpstr>Ferramentas de Entrada de dados no NID</vt:lpstr>
      <vt:lpstr>Ferramentas de Entrada de dados ao NID</vt:lpstr>
      <vt:lpstr>Processo de Atualização do NID</vt:lpstr>
      <vt:lpstr>Estatísticas do NID em 2013</vt:lpstr>
      <vt:lpstr>Estatísticas do NID em 2013</vt:lpstr>
      <vt:lpstr>Estatísticas do NID em 2013</vt:lpstr>
      <vt:lpstr>Estatísticas do 2013 NID</vt:lpstr>
      <vt:lpstr>Estatísticas do NID em 2013</vt:lpstr>
      <vt:lpstr>Resumo dos Dados do NID</vt:lpstr>
      <vt:lpstr>Inventário Nacional de Barragens 2013  </vt:lpstr>
      <vt:lpstr>NID Web Site – Acesso Público,  Não precisa ter uma conta</vt:lpstr>
      <vt:lpstr>Restrições do website do NID </vt:lpstr>
      <vt:lpstr>Web Site – Conta á necessária</vt:lpstr>
      <vt:lpstr>NID Web Site - usuários</vt:lpstr>
      <vt:lpstr>Web Site –Mapa interativo</vt:lpstr>
      <vt:lpstr>Web Site – Mapa interativo</vt:lpstr>
      <vt:lpstr>Componentes do DSPMT</vt:lpstr>
      <vt:lpstr>Cartão de Pontuação de Segurança de Barragens (Ficha de Avaliação)</vt:lpstr>
      <vt:lpstr>Cartão de Pontuação de Segurança de Barragens (Ficha de Avaliação)</vt:lpstr>
      <vt:lpstr>Cartão de Pontuação de Segurança de Barragens (Ficha de Avaliação)</vt:lpstr>
      <vt:lpstr>PowerPoint Presentation</vt:lpstr>
      <vt:lpstr>PowerPoint Presentation</vt:lpstr>
      <vt:lpstr>PowerPoint Presentation</vt:lpstr>
      <vt:lpstr>PowerPoint Presentation</vt:lpstr>
      <vt:lpstr> Programa de Segurança de Barragens do USACE – Cartão de Pontuação (Ficha de Avaliação) Pontos para atividades de Rotina por barragem           </vt:lpstr>
      <vt:lpstr>PowerPoint Presentation</vt:lpstr>
    </vt:vector>
  </TitlesOfParts>
  <Manager/>
  <Company>US Army</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subject/>
  <dc:creator>b6imemb6</dc:creator>
  <cp:keywords/>
  <dc:description/>
  <cp:lastModifiedBy>Paula Silva Pedreira de Freitas</cp:lastModifiedBy>
  <cp:revision>74</cp:revision>
  <dcterms:created xsi:type="dcterms:W3CDTF">2013-05-22T00:30:04Z</dcterms:created>
  <dcterms:modified xsi:type="dcterms:W3CDTF">2013-05-24T13:37:02Z</dcterms:modified>
  <cp:category/>
</cp:coreProperties>
</file>